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bin" ContentType="audio/unknown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bin" ContentType="audio/unknown"/>
  <Override PartName="/ppt/media/audio3.bin" ContentType="audio/unknown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4.bin" ContentType="audio/unknown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5.bin" ContentType="audio/unknown"/>
  <Override PartName="/ppt/notesSlides/notesSlide12.xml" ContentType="application/vnd.openxmlformats-officedocument.presentationml.notesSlide+xml"/>
  <Override PartName="/ppt/media/audio6.bin" ContentType="audio/unknown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  <p:sldMasterId id="2147483716" r:id="rId3"/>
    <p:sldMasterId id="2147483733" r:id="rId4"/>
  </p:sldMasterIdLst>
  <p:notesMasterIdLst>
    <p:notesMasterId r:id="rId76"/>
  </p:notesMasterIdLst>
  <p:handoutMasterIdLst>
    <p:handoutMasterId r:id="rId77"/>
  </p:handoutMasterIdLst>
  <p:sldIdLst>
    <p:sldId id="318" r:id="rId5"/>
    <p:sldId id="369" r:id="rId6"/>
    <p:sldId id="307" r:id="rId7"/>
    <p:sldId id="317" r:id="rId8"/>
    <p:sldId id="315" r:id="rId9"/>
    <p:sldId id="309" r:id="rId10"/>
    <p:sldId id="313" r:id="rId11"/>
    <p:sldId id="314" r:id="rId12"/>
    <p:sldId id="287" r:id="rId13"/>
    <p:sldId id="365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362" r:id="rId23"/>
    <p:sldId id="363" r:id="rId24"/>
    <p:sldId id="364" r:id="rId25"/>
    <p:sldId id="297" r:id="rId26"/>
    <p:sldId id="299" r:id="rId27"/>
    <p:sldId id="300" r:id="rId28"/>
    <p:sldId id="301" r:id="rId29"/>
    <p:sldId id="302" r:id="rId30"/>
    <p:sldId id="303" r:id="rId31"/>
    <p:sldId id="361" r:id="rId32"/>
    <p:sldId id="304" r:id="rId33"/>
    <p:sldId id="298" r:id="rId34"/>
    <p:sldId id="305" r:id="rId35"/>
    <p:sldId id="263" r:id="rId36"/>
    <p:sldId id="275" r:id="rId37"/>
    <p:sldId id="260" r:id="rId38"/>
    <p:sldId id="256" r:id="rId39"/>
    <p:sldId id="258" r:id="rId40"/>
    <p:sldId id="276" r:id="rId41"/>
    <p:sldId id="262" r:id="rId42"/>
    <p:sldId id="278" r:id="rId43"/>
    <p:sldId id="269" r:id="rId44"/>
    <p:sldId id="280" r:id="rId45"/>
    <p:sldId id="339" r:id="rId46"/>
    <p:sldId id="281" r:id="rId47"/>
    <p:sldId id="264" r:id="rId48"/>
    <p:sldId id="355" r:id="rId49"/>
    <p:sldId id="357" r:id="rId50"/>
    <p:sldId id="356" r:id="rId51"/>
    <p:sldId id="366" r:id="rId52"/>
    <p:sldId id="358" r:id="rId53"/>
    <p:sldId id="340" r:id="rId54"/>
    <p:sldId id="321" r:id="rId55"/>
    <p:sldId id="367" r:id="rId56"/>
    <p:sldId id="325" r:id="rId57"/>
    <p:sldId id="326" r:id="rId58"/>
    <p:sldId id="329" r:id="rId59"/>
    <p:sldId id="330" r:id="rId60"/>
    <p:sldId id="342" r:id="rId61"/>
    <p:sldId id="359" r:id="rId62"/>
    <p:sldId id="360" r:id="rId63"/>
    <p:sldId id="347" r:id="rId64"/>
    <p:sldId id="352" r:id="rId65"/>
    <p:sldId id="350" r:id="rId66"/>
    <p:sldId id="331" r:id="rId67"/>
    <p:sldId id="332" r:id="rId68"/>
    <p:sldId id="333" r:id="rId69"/>
    <p:sldId id="353" r:id="rId70"/>
    <p:sldId id="341" r:id="rId71"/>
    <p:sldId id="282" r:id="rId72"/>
    <p:sldId id="337" r:id="rId73"/>
    <p:sldId id="370" r:id="rId74"/>
    <p:sldId id="371" r:id="rId75"/>
  </p:sldIdLst>
  <p:sldSz cx="9144000" cy="6858000" type="screen4x3"/>
  <p:notesSz cx="9737725" cy="6858000"/>
  <p:custShowLst>
    <p:custShow name="Custom Show 1" id="0">
      <p:sldLst/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8EC"/>
    <a:srgbClr val="23D7B9"/>
    <a:srgbClr val="11DFE9"/>
    <a:srgbClr val="CCECFF"/>
    <a:srgbClr val="6600FF"/>
    <a:srgbClr val="6666FF"/>
    <a:srgbClr val="99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96" y="-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notesMaster" Target="notesMasters/notesMaster1.xml"/><Relationship Id="rId77" Type="http://schemas.openxmlformats.org/officeDocument/2006/relationships/handoutMaster" Target="handoutMasters/handout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9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18150" y="0"/>
            <a:ext cx="4219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4219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18150" y="6477000"/>
            <a:ext cx="4219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C9083F4-3E43-0E4A-8222-523CD26D0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9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18150" y="0"/>
            <a:ext cx="4219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141663" y="533400"/>
            <a:ext cx="34544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98575" y="3276600"/>
            <a:ext cx="71405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4219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18150" y="6477000"/>
            <a:ext cx="4219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CDDD8883-37BA-9B4C-BC23-7E97FF060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59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762ADF2-247E-FB4A-8A0F-41D06DAFBC31}" type="slidenum">
              <a:rPr lang="en-US" sz="1200">
                <a:solidFill>
                  <a:srgbClr val="000000"/>
                </a:solidFill>
                <a:cs typeface="MS PGothic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C808C91-5F09-1F4F-8B0E-DBD32A119803}" type="slidenum">
              <a:rPr lang="en-US" sz="1200"/>
              <a:pPr eaLnBrk="1" hangingPunct="1"/>
              <a:t>51</a:t>
            </a:fld>
            <a:endParaRPr lang="en-US" sz="1200"/>
          </a:p>
        </p:txBody>
      </p:sp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FA28CF-B2A6-8442-BBA6-234ACB6E7FB4}" type="slidenum">
              <a:rPr lang="en-US" sz="1200"/>
              <a:pPr eaLnBrk="1" hangingPunct="1"/>
              <a:t>52</a:t>
            </a:fld>
            <a:endParaRPr lang="en-US" sz="1200"/>
          </a:p>
        </p:txBody>
      </p:sp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81C3D8F-05D5-6847-A3BA-6EE231E896C3}" type="slidenum">
              <a:rPr lang="en-US" sz="1200"/>
              <a:pPr eaLnBrk="1" hangingPunct="1"/>
              <a:t>53</a:t>
            </a:fld>
            <a:endParaRPr lang="en-US" sz="1200"/>
          </a:p>
        </p:txBody>
      </p:sp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FBED13B-B485-644A-9760-70921AB08D23}" type="slidenum">
              <a:rPr lang="en-US" sz="1200"/>
              <a:pPr eaLnBrk="1" hangingPunct="1"/>
              <a:t>54</a:t>
            </a:fld>
            <a:endParaRPr lang="en-US" sz="1200"/>
          </a:p>
        </p:txBody>
      </p:sp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98EC77C-52E4-BD42-8722-4594F8A95715}" type="slidenum">
              <a:rPr lang="en-US" sz="1200"/>
              <a:pPr eaLnBrk="1" hangingPunct="1"/>
              <a:t>56</a:t>
            </a:fld>
            <a:endParaRPr lang="en-US" sz="1200"/>
          </a:p>
        </p:txBody>
      </p:sp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3200" b="1">
              <a:solidFill>
                <a:srgbClr val="FF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1AB24D0-3AC8-7B4D-A0CC-6F7D5B470511}" type="slidenum">
              <a:rPr lang="en-US" sz="1200"/>
              <a:pPr eaLnBrk="1" hangingPunct="1"/>
              <a:t>57</a:t>
            </a:fld>
            <a:endParaRPr lang="en-US" sz="1200"/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C41BF75-DA00-FF42-8901-E8AE0AB347DB}" type="slidenum">
              <a:rPr lang="en-US" sz="1200"/>
              <a:pPr eaLnBrk="1" hangingPunct="1"/>
              <a:t>58</a:t>
            </a:fld>
            <a:endParaRPr lang="en-US" sz="1200"/>
          </a:p>
        </p:txBody>
      </p:sp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1BDEE96-F05D-4D49-AC4D-D8E0B5F973EF}" type="slidenum">
              <a:rPr lang="en-US" sz="1200"/>
              <a:pPr eaLnBrk="1" hangingPunct="1"/>
              <a:t>60</a:t>
            </a:fld>
            <a:endParaRPr lang="en-US" sz="1200"/>
          </a:p>
        </p:txBody>
      </p:sp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1177ED6-AA65-9B4C-8975-912477624829}" type="slidenum">
              <a:rPr lang="en-US" sz="1200"/>
              <a:pPr eaLnBrk="1" hangingPunct="1"/>
              <a:t>61</a:t>
            </a:fld>
            <a:endParaRPr lang="en-US" sz="1200"/>
          </a:p>
        </p:txBody>
      </p:sp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28CEAD-4A1D-C04F-B477-0B5E8864CA40}" type="slidenum">
              <a:rPr lang="en-US" sz="1200"/>
              <a:pPr eaLnBrk="1" hangingPunct="1"/>
              <a:t>65</a:t>
            </a:fld>
            <a:endParaRPr lang="en-US" sz="1200"/>
          </a:p>
        </p:txBody>
      </p:sp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28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4DDD0C8-3FDA-B246-BF5A-AD4890C8EF0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95120F5-7D1B-A040-85DB-326B7D44FDA8}" type="slidenum">
              <a:rPr lang="en-US" sz="1200"/>
              <a:pPr eaLnBrk="1" hangingPunct="1"/>
              <a:t>66</a:t>
            </a:fld>
            <a:endParaRPr lang="en-US" sz="1200"/>
          </a:p>
        </p:txBody>
      </p:sp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28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898A113-6989-B743-AAD9-E0C4FDD4EA10}" type="slidenum">
              <a:rPr lang="en-US" sz="1200"/>
              <a:pPr eaLnBrk="1" hangingPunct="1"/>
              <a:t>67</a:t>
            </a:fld>
            <a:endParaRPr lang="en-US" sz="1200"/>
          </a:p>
        </p:txBody>
      </p:sp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516563" y="6513513"/>
            <a:ext cx="4219575" cy="34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164979-57F3-AC47-B5E4-6ADEB589B2EF}" type="slidenum">
              <a:rPr lang="en-US" sz="1200">
                <a:solidFill>
                  <a:srgbClr val="000000"/>
                </a:solidFill>
              </a:rPr>
              <a:pPr/>
              <a:t>71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160713" y="519113"/>
            <a:ext cx="3416300" cy="2562225"/>
          </a:xfrm>
          <a:solidFill>
            <a:srgbClr val="FFFFFF"/>
          </a:solidFill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OT Survey VN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D89F7EC-4BEF-1D4C-A4F2-7DFCED4DB543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28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9066737-D337-A14E-94DD-C9124FD415EB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D6CDD3-24DE-E44D-8383-8E35E55582B6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B4F834E-8A8E-FE4F-A539-4684E009DDF2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1870156-F7CE-C14B-80C8-D4FBE2E7980D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4DCDA8C-366A-0F4F-AFCE-2696FC0D0B4B}" type="slidenum">
              <a:rPr lang="en-US" sz="1200"/>
              <a:pPr eaLnBrk="1" hangingPunct="1"/>
              <a:t>46</a:t>
            </a:fld>
            <a:endParaRPr lang="en-US" sz="1200"/>
          </a:p>
        </p:txBody>
      </p:sp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B420937-DCA5-AC4C-8420-D0CA3B9A58C0}" type="slidenum">
              <a:rPr lang="en-US" sz="1200"/>
              <a:pPr eaLnBrk="1" hangingPunct="1"/>
              <a:t>50</a:t>
            </a:fld>
            <a:endParaRPr lang="en-US" sz="1200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6674A-9A9C-894D-A77B-386AAEFC3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5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78552-722E-5E4B-B89F-539D28460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5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C25BB-9D39-E24F-AE77-D47C5E976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7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382FE-DC49-F44D-84D9-4C7B9CB77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7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E5909-B52B-574B-9CDF-B90EB8F79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77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73B99-0A60-4149-9320-C73A23F65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9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13F47-0E2D-9141-B308-CF9C86162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32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500A00A-477A-4C40-8E5B-903D233B4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46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9A04C2C-C582-0B46-9A7A-A3F2B86E4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03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4D4BB46-7629-814D-ADA6-912DDF44C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19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B651BB2-4382-3745-8341-179A90E19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5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DE6F7-C6A5-5C4F-A92A-F9044AF09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48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D58AE11-FFBF-B04C-82C1-5C149C3E6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25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EFA863F-AE86-1846-84FD-0DD7DED2B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91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F2C3B84-021D-F946-A078-60A6E7C5F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0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5127D93-31AB-314D-903F-03984AB4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25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6543084-E373-8841-8D24-B20B24834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10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95DB8FF-76BD-5E4A-BF2C-5AF4D343B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31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EDBE081-17A2-E048-83BC-9BABE856E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05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2038" y="1766888"/>
            <a:ext cx="7769225" cy="41132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99D7289-79B0-7B41-B0D5-4DCE90D2A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13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400" b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7185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400" b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4728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ABA6-91FB-2244-8161-A5B341DB3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75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400" b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4475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400" b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3501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400" b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1585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2880A8AC-9206-D449-96F4-0FC7BEFEF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1157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05E6399B-0A9D-AA44-88F3-60FEF6E7C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6803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810C6821-8F02-0F4E-898B-4F573BF33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0556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797D9747-9B4F-3C4D-9EA3-FC7585BE7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5153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EA15421B-8F78-594C-92AC-C520F88BA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7989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19ADF54B-4D5C-DC40-82A0-D104B9D36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9208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86817B00-943D-7246-BFEB-C253172A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980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A9E7-6A99-3445-9040-7B78881BF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691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A9765C4B-C48B-DC4B-AFD1-AA1C5168E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2988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AD49538A-8E90-F842-9341-ECEAB3B6E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1014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CE4B881B-FFDA-2649-91B5-B0BF6F6B5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9731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D0CCCE0A-439E-534E-AEB7-F88BCD3F8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3438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6157C9F4-3E60-894F-9936-8E1EA07B4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00055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317E81B7-824F-014E-AA9E-C115028E0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82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F99CA029-8BAD-3147-9A04-200A7F2D7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09105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0682ED4D-995C-B84E-9FBB-91266B740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0098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1ECE3413-1A6C-D04F-A873-5C13AAB05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645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0E92FE59-A65A-5747-B857-B95DD66D7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1117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6E9CA-913D-CD4C-894F-60539D513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429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CFC7698E-068B-B944-87F5-493341FC3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7529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5B0D54D4-C355-5643-924E-401655544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2620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7A7A84B5-EA09-DD4D-9C85-97224BA6E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413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85AACF08-BFCE-3B4A-BF75-F66780377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0296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6503E4C6-4C1F-9A47-AAC8-AA1187D09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0698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7AF0A-4421-B14C-B65C-79D003C0B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0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42703-579B-9A4F-885C-4BD90EFA9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3648-B32F-0949-8C33-906428D64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898F0-16B8-BC44-936B-0A8F0DD96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7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DCDC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22E4C831-1785-8942-9A84-8589D32F1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Expban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4824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4824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482400"/>
                </a:solidFill>
                <a:latin typeface="Arial" charset="0"/>
                <a:cs typeface="MS PGothic" charset="0"/>
              </a:defRPr>
            </a:lvl1pPr>
          </a:lstStyle>
          <a:p>
            <a:fld id="{4655D4E6-54AF-8747-845D-76546162460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9575" name="Picture 7" descr="EXPHORS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8"/>
        </a:buBlip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E02345-EA6D-EF45-A7CC-D82652A62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B02BFF2-5313-7B46-B800-30335B6CF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3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wmf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3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mastercardintl.com/rpps/images/question.jpg" TargetMode="External"/><Relationship Id="rId3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hyperlink" Target="http://www.fda.gov/cdrh/present/dia_jan_2000/DIA-Jan-2000-2.gif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hyperlink" Target="http://www.clipart.com/en/close-up?o=1001098&amp;memlevel=A&amp;a=c&amp;q=crown&amp;s=1&amp;e=30&amp;show=all&amp;c=&amp;cid=&amp;findincat=&amp;g=&amp;cc=&amp;page=" TargetMode="External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tubes.ominix.com/art/a/misc/king-crown-golden.png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Relationship Id="rId3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Relationship Id="rId3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reditron.com/images/key.jpg" TargetMode="External"/><Relationship Id="rId3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fultonecd.org/images/no-sign.gif" TargetMode="External"/><Relationship Id="rId3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4.bin"/><Relationship Id="rId3" Type="http://schemas.openxmlformats.org/officeDocument/2006/relationships/image" Target="../media/image53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nsinn.com/tiles/spear.jpg" TargetMode="External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sg/imgres?imgurl=www.inhs.uiuc.edu/cee/webkey/key.gif&amp;imgrefurl=http://www.inhs.uiuc.edu/cee/webkey/&amp;h=504&amp;w=640&amp;prev=/images?q=key&amp;imgsz=xlarge&amp;svnum=10&amp;hl=en&amp;lr=&amp;ie=UTF-8&amp;oe=UTF-8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sg/imgres?imgurl=www.bridalinformation.com/thumbsup.gif&amp;imgrefurl=http://www.bridalinformation.com/thumbs.htm&amp;h=528&amp;w=427&amp;prev=/images?q=thumbs+up&amp;imgsz=xlarge&amp;svnum=10&amp;hl=en&amp;lr=&amp;ie=UTF-8&amp;oe=UTF-8" TargetMode="External"/><Relationship Id="rId4" Type="http://schemas.openxmlformats.org/officeDocument/2006/relationships/image" Target="../media/image58.jpeg"/><Relationship Id="rId5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20.emf"/><Relationship Id="rId5" Type="http://schemas.openxmlformats.org/officeDocument/2006/relationships/hyperlink" Target="http://images.google.com.sg/imgres?imgurl=www.bridalinformation.com/thumbsup.gif&amp;imgrefurl=http://www.bridalinformation.com/thumbs.htm&amp;h=528&amp;w=427&amp;prev=/images?q=thumbs+up&amp;imgsz=xlarge&amp;svnum=10&amp;hl=en&amp;lr=&amp;ie=UTF-8&amp;oe=UTF-8" TargetMode="External"/><Relationship Id="rId6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4" Type="http://schemas.openxmlformats.org/officeDocument/2006/relationships/image" Target="../media/image20.emf"/><Relationship Id="rId5" Type="http://schemas.openxmlformats.org/officeDocument/2006/relationships/hyperlink" Target="http://images.google.com.sg/imgres?imgurl=www.bridalinformation.com/thumbsup.gif&amp;imgrefurl=http://www.bridalinformation.com/thumbs.htm&amp;h=528&amp;w=427&amp;prev=/images?q=thumbs+up&amp;imgsz=xlarge&amp;svnum=10&amp;hl=en&amp;lr=&amp;ie=UTF-8&amp;oe=UTF-8" TargetMode="External"/><Relationship Id="rId6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5.bin"/><Relationship Id="rId5" Type="http://schemas.openxmlformats.org/officeDocument/2006/relationships/image" Target="../media/image20.emf"/><Relationship Id="rId6" Type="http://schemas.openxmlformats.org/officeDocument/2006/relationships/hyperlink" Target="http://images.google.com.sg/imgres?imgurl=www.bridalinformation.com/thumbsdown.gif&amp;imgrefurl=http://www.bridalinformation.com/thumbs.htm&amp;h=528&amp;w=427&amp;prev=/images?q=thumbs+up&amp;imgsz=xlarge&amp;svnum=10&amp;hl=en&amp;lr=&amp;ie=UTF-8&amp;oe=UTF-8" TargetMode="External"/><Relationship Id="rId7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4" Type="http://schemas.openxmlformats.org/officeDocument/2006/relationships/image" Target="../media/image20.emf"/><Relationship Id="rId5" Type="http://schemas.openxmlformats.org/officeDocument/2006/relationships/hyperlink" Target="http://images.google.com.sg/imgres?imgurl=www.bridalinformation.com/thumbsdown.gif&amp;imgrefurl=http://www.bridalinformation.com/thumbs.htm&amp;h=528&amp;w=427&amp;prev=/images?q=thumbs+up&amp;imgsz=xlarge&amp;svnum=10&amp;hl=en&amp;lr=&amp;ie=UTF-8&amp;oe=UTF-8" TargetMode="External"/><Relationship Id="rId6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.com/en/close-up?o=1001098&amp;memlevel=A&amp;a=c&amp;q=crown&amp;s=1&amp;e=30&amp;show=all&amp;c=&amp;cid=&amp;findincat=&amp;g=&amp;cc=&amp;page=" TargetMode="External"/><Relationship Id="rId4" Type="http://schemas.openxmlformats.org/officeDocument/2006/relationships/image" Target="../media/image37.png"/><Relationship Id="rId5" Type="http://schemas.openxmlformats.org/officeDocument/2006/relationships/image" Target="../media/image36.jpe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.com/en/close-up?o=1001098&amp;memlevel=A&amp;a=c&amp;q=crown&amp;s=1&amp;e=30&amp;show=all&amp;c=&amp;cid=&amp;findincat=&amp;g=&amp;cc=&amp;page=" TargetMode="External"/><Relationship Id="rId4" Type="http://schemas.openxmlformats.org/officeDocument/2006/relationships/image" Target="../media/image37.png"/><Relationship Id="rId5" Type="http://schemas.openxmlformats.org/officeDocument/2006/relationships/image" Target="../media/image36.jpe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6.bin"/><Relationship Id="rId5" Type="http://schemas.openxmlformats.org/officeDocument/2006/relationships/hyperlink" Target="http://images.google.com.sg/imgres?imgurl=www.bridalinformation.com/thumbsup.gif&amp;imgrefurl=http://www.bridalinformation.com/thumbs.htm&amp;h=528&amp;w=427&amp;prev=/images?q=thumbs+up&amp;imgsz=xlarge&amp;svnum=10&amp;hl=en&amp;lr=&amp;ie=UTF-8&amp;oe=UTF-8" TargetMode="External"/><Relationship Id="rId6" Type="http://schemas.openxmlformats.org/officeDocument/2006/relationships/image" Target="../media/image58.jpeg"/><Relationship Id="rId7" Type="http://schemas.openxmlformats.org/officeDocument/2006/relationships/image" Target="../media/image61.png"/><Relationship Id="rId8" Type="http://schemas.openxmlformats.org/officeDocument/2006/relationships/hyperlink" Target="http://www.clipart.com/en/close-up?o=1001098&amp;memlevel=A&amp;a=c&amp;q=crown&amp;s=1&amp;e=30&amp;show=all&amp;c=&amp;cid=&amp;findincat=&amp;g=&amp;cc=&amp;page=" TargetMode="External"/><Relationship Id="rId9" Type="http://schemas.openxmlformats.org/officeDocument/2006/relationships/image" Target="../media/image37.png"/><Relationship Id="rId10" Type="http://schemas.openxmlformats.org/officeDocument/2006/relationships/image" Target="../media/image36.jpeg"/><Relationship Id="rId11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5.bin"/><Relationship Id="rId5" Type="http://schemas.openxmlformats.org/officeDocument/2006/relationships/audio" Target="../media/audio2.bin"/><Relationship Id="rId6" Type="http://schemas.openxmlformats.org/officeDocument/2006/relationships/hyperlink" Target="http://www.clipart.com/en/close-up?o=1001098&amp;memlevel=A&amp;a=c&amp;q=crown&amp;s=1&amp;e=30&amp;show=all&amp;c=&amp;cid=&amp;findincat=&amp;g=&amp;cc=&amp;page=" TargetMode="External"/><Relationship Id="rId7" Type="http://schemas.openxmlformats.org/officeDocument/2006/relationships/image" Target="../media/image37.png"/><Relationship Id="rId8" Type="http://schemas.openxmlformats.org/officeDocument/2006/relationships/hyperlink" Target="http://images.google.com.sg/imgres?imgurl=www.bridalinformation.com/thumbsup.gif&amp;imgrefurl=http://www.bridalinformation.com/thumbs.htm&amp;h=528&amp;w=427&amp;prev=/images?q=thumbs+up&amp;imgsz=xlarge&amp;svnum=10&amp;hl=en&amp;lr=&amp;ie=UTF-8&amp;oe=UTF-8" TargetMode="External"/><Relationship Id="rId9" Type="http://schemas.openxmlformats.org/officeDocument/2006/relationships/image" Target="../media/image58.jpeg"/><Relationship Id="rId10" Type="http://schemas.openxmlformats.org/officeDocument/2006/relationships/image" Target="../media/image36.jpeg"/><Relationship Id="rId11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4" Type="http://schemas.openxmlformats.org/officeDocument/2006/relationships/hyperlink" Target="http://www.clipart.com/en/close-up?o=1001098&amp;memlevel=A&amp;a=c&amp;q=crown&amp;s=1&amp;e=30&amp;show=all&amp;c=&amp;cid=&amp;findincat=&amp;g=&amp;cc=&amp;page=" TargetMode="External"/><Relationship Id="rId5" Type="http://schemas.openxmlformats.org/officeDocument/2006/relationships/image" Target="../media/image37.png"/><Relationship Id="rId6" Type="http://schemas.openxmlformats.org/officeDocument/2006/relationships/image" Target="../media/image36.jpe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mcgavic.com/Judges_Hammer.jpg" TargetMode="External"/><Relationship Id="rId3" Type="http://schemas.openxmlformats.org/officeDocument/2006/relationships/image" Target="../media/image62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audio" Target="../media/audio3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sg/imgres?imgurl=www.bridalinformation.com/thumbsup.gif&amp;imgrefurl=http://www.bridalinformation.com/thumbs.htm&amp;h=528&amp;w=427&amp;prev=/images?q=thumbs+up&amp;imgsz=xlarge&amp;svnum=10&amp;hl=en&amp;lr=&amp;ie=UTF-8&amp;oe=UTF-8" TargetMode="External"/><Relationship Id="rId4" Type="http://schemas.openxmlformats.org/officeDocument/2006/relationships/image" Target="../media/image58.jpeg"/><Relationship Id="rId5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kids.earth.nasa.gov/archive/pangaea/quiz.gif" TargetMode="External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kids.earth.nasa.gov/archive/pangaea/quiz.gif" TargetMode="External"/><Relationship Id="rId3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cientgreece.com/images/war.gif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tubes.ominix.com/art/a/misc/king-crown-golden.png" TargetMode="External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wmf"/><Relationship Id="rId3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6324600"/>
            <a:ext cx="1981200" cy="533400"/>
          </a:xfrm>
        </p:spPr>
        <p:txBody>
          <a:bodyPr/>
          <a:lstStyle/>
          <a:p>
            <a:pPr eaLnBrk="1" hangingPunct="1"/>
            <a:r>
              <a:rPr lang="en-US" sz="3600">
                <a:latin typeface="Times New Roman" charset="0"/>
              </a:rPr>
              <a:t>1 Samuel</a:t>
            </a:r>
          </a:p>
        </p:txBody>
      </p:sp>
      <p:pic>
        <p:nvPicPr>
          <p:cNvPr id="19458" name="Picture 12" descr="king-of-k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16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6019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1 Sa-mu-ên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701" name="Group 53"/>
          <p:cNvGraphicFramePr>
            <a:graphicFrameLocks noGrp="1"/>
          </p:cNvGraphicFramePr>
          <p:nvPr/>
        </p:nvGraphicFramePr>
        <p:xfrm>
          <a:off x="304800" y="533400"/>
          <a:ext cx="8534400" cy="5747188"/>
        </p:xfrm>
        <a:graphic>
          <a:graphicData uri="http://schemas.openxmlformats.org/drawingml/2006/table">
            <a:tbl>
              <a:tblPr/>
              <a:tblGrid>
                <a:gridCol w="1905000"/>
                <a:gridCol w="2582863"/>
                <a:gridCol w="2032000"/>
                <a:gridCol w="2014537"/>
              </a:tblGrid>
              <a:tr h="45716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 Sa-mu-ên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Thần quyền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Chuyển tiếp từ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Sa-mu-ên đến Sau-lơ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Quân chủ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Chuyển tiếp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Sau-lơ đến Đa-vít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9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Sự ra đời và sự kêu gọi của Sa-mu-ên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Chức vụ của Sa-mu-ên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sự xức dầu Sa-lơ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làm vua Israel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Người theo lòng Đức Chúa Trời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Chg 1 - 3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Chg 4 -7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5683" name="Text Box 35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533400"/>
            <a:ext cx="4800600" cy="5638800"/>
          </a:xfrm>
        </p:spPr>
        <p:txBody>
          <a:bodyPr/>
          <a:lstStyle/>
          <a:p>
            <a:pPr eaLnBrk="1" hangingPunct="1"/>
            <a:r>
              <a:rPr lang="en-US" sz="2800" b="1">
                <a:latin typeface="Times New Roman" charset="0"/>
              </a:rPr>
              <a:t>Sa-mu-ên ra đời vào khoảng 1100 TC.</a:t>
            </a:r>
          </a:p>
          <a:p>
            <a:pPr eaLnBrk="1" hangingPunct="1">
              <a:buFontTx/>
              <a:buNone/>
            </a:pPr>
            <a:r>
              <a:rPr lang="en-US" sz="2800" b="1">
                <a:latin typeface="Times New Roman" charset="0"/>
              </a:rPr>
              <a:t>	</a:t>
            </a:r>
          </a:p>
          <a:p>
            <a:pPr eaLnBrk="1" hangingPunct="1"/>
            <a:r>
              <a:rPr lang="en-US" sz="2800" b="1">
                <a:latin typeface="Times New Roman" charset="0"/>
              </a:rPr>
              <a:t>Cha ông là Ên-ca-na.  Ông là người Ép-ra-im.</a:t>
            </a:r>
          </a:p>
          <a:p>
            <a:pPr eaLnBrk="1" hangingPunct="1"/>
            <a:endParaRPr lang="en-US" sz="2800" b="1">
              <a:latin typeface="Times New Roman" charset="0"/>
            </a:endParaRPr>
          </a:p>
          <a:p>
            <a:pPr eaLnBrk="1" hangingPunct="1"/>
            <a:r>
              <a:rPr lang="en-US" sz="2800" b="1">
                <a:latin typeface="Times New Roman" charset="0"/>
              </a:rPr>
              <a:t>Ên-ca-na có hai vợ.  Một người tên là An-ne.</a:t>
            </a:r>
          </a:p>
          <a:p>
            <a:pPr eaLnBrk="1" hangingPunct="1"/>
            <a:endParaRPr lang="en-US" sz="2800" b="1">
              <a:latin typeface="Times New Roman" charset="0"/>
            </a:endParaRPr>
          </a:p>
          <a:p>
            <a:pPr eaLnBrk="1" hangingPunct="1"/>
            <a:r>
              <a:rPr lang="en-US" sz="2800" b="1">
                <a:latin typeface="Times New Roman" charset="0"/>
              </a:rPr>
              <a:t>Hai vợ không thuận nhau vì An-ne không có con.</a:t>
            </a:r>
          </a:p>
        </p:txBody>
      </p:sp>
      <p:pic>
        <p:nvPicPr>
          <p:cNvPr id="36867" name="Picture 3" descr="j033922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57200"/>
            <a:ext cx="3124200" cy="5791200"/>
          </a:xfrm>
          <a:noFill/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7924800" y="6248400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1 Sam 1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609600" y="1600200"/>
            <a:ext cx="7391400" cy="4038600"/>
            <a:chOff x="384" y="1008"/>
            <a:chExt cx="4656" cy="2544"/>
          </a:xfrm>
        </p:grpSpPr>
        <p:sp>
          <p:nvSpPr>
            <p:cNvPr id="317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4" y="1008"/>
              <a:ext cx="4656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auto">
            <a:xfrm>
              <a:off x="553" y="1473"/>
              <a:ext cx="1934" cy="1711"/>
            </a:xfrm>
            <a:custGeom>
              <a:avLst/>
              <a:gdLst>
                <a:gd name="T0" fmla="*/ 871 w 1934"/>
                <a:gd name="T1" fmla="*/ 4 h 1711"/>
                <a:gd name="T2" fmla="*/ 681 w 1934"/>
                <a:gd name="T3" fmla="*/ 38 h 1711"/>
                <a:gd name="T4" fmla="*/ 507 w 1934"/>
                <a:gd name="T5" fmla="*/ 104 h 1711"/>
                <a:gd name="T6" fmla="*/ 352 w 1934"/>
                <a:gd name="T7" fmla="*/ 195 h 1711"/>
                <a:gd name="T8" fmla="*/ 221 w 1934"/>
                <a:gd name="T9" fmla="*/ 312 h 1711"/>
                <a:gd name="T10" fmla="*/ 117 w 1934"/>
                <a:gd name="T11" fmla="*/ 447 h 1711"/>
                <a:gd name="T12" fmla="*/ 45 w 1934"/>
                <a:gd name="T13" fmla="*/ 600 h 1711"/>
                <a:gd name="T14" fmla="*/ 5 w 1934"/>
                <a:gd name="T15" fmla="*/ 769 h 1711"/>
                <a:gd name="T16" fmla="*/ 5 w 1934"/>
                <a:gd name="T17" fmla="*/ 943 h 1711"/>
                <a:gd name="T18" fmla="*/ 45 w 1934"/>
                <a:gd name="T19" fmla="*/ 1111 h 1711"/>
                <a:gd name="T20" fmla="*/ 117 w 1934"/>
                <a:gd name="T21" fmla="*/ 1265 h 1711"/>
                <a:gd name="T22" fmla="*/ 221 w 1934"/>
                <a:gd name="T23" fmla="*/ 1400 h 1711"/>
                <a:gd name="T24" fmla="*/ 352 w 1934"/>
                <a:gd name="T25" fmla="*/ 1516 h 1711"/>
                <a:gd name="T26" fmla="*/ 507 w 1934"/>
                <a:gd name="T27" fmla="*/ 1608 h 1711"/>
                <a:gd name="T28" fmla="*/ 681 w 1934"/>
                <a:gd name="T29" fmla="*/ 1674 h 1711"/>
                <a:gd name="T30" fmla="*/ 871 w 1934"/>
                <a:gd name="T31" fmla="*/ 1707 h 1711"/>
                <a:gd name="T32" fmla="*/ 1068 w 1934"/>
                <a:gd name="T33" fmla="*/ 1707 h 1711"/>
                <a:gd name="T34" fmla="*/ 1255 w 1934"/>
                <a:gd name="T35" fmla="*/ 1674 h 1711"/>
                <a:gd name="T36" fmla="*/ 1429 w 1934"/>
                <a:gd name="T37" fmla="*/ 1608 h 1711"/>
                <a:gd name="T38" fmla="*/ 1582 w 1934"/>
                <a:gd name="T39" fmla="*/ 1516 h 1711"/>
                <a:gd name="T40" fmla="*/ 1713 w 1934"/>
                <a:gd name="T41" fmla="*/ 1400 h 1711"/>
                <a:gd name="T42" fmla="*/ 1816 w 1934"/>
                <a:gd name="T43" fmla="*/ 1265 h 1711"/>
                <a:gd name="T44" fmla="*/ 1891 w 1934"/>
                <a:gd name="T45" fmla="*/ 1111 h 1711"/>
                <a:gd name="T46" fmla="*/ 1929 w 1934"/>
                <a:gd name="T47" fmla="*/ 943 h 1711"/>
                <a:gd name="T48" fmla="*/ 1929 w 1934"/>
                <a:gd name="T49" fmla="*/ 769 h 1711"/>
                <a:gd name="T50" fmla="*/ 1891 w 1934"/>
                <a:gd name="T51" fmla="*/ 600 h 1711"/>
                <a:gd name="T52" fmla="*/ 1816 w 1934"/>
                <a:gd name="T53" fmla="*/ 447 h 1711"/>
                <a:gd name="T54" fmla="*/ 1713 w 1934"/>
                <a:gd name="T55" fmla="*/ 312 h 1711"/>
                <a:gd name="T56" fmla="*/ 1582 w 1934"/>
                <a:gd name="T57" fmla="*/ 195 h 1711"/>
                <a:gd name="T58" fmla="*/ 1429 w 1934"/>
                <a:gd name="T59" fmla="*/ 104 h 1711"/>
                <a:gd name="T60" fmla="*/ 1255 w 1934"/>
                <a:gd name="T61" fmla="*/ 38 h 1711"/>
                <a:gd name="T62" fmla="*/ 1068 w 1934"/>
                <a:gd name="T63" fmla="*/ 4 h 17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34"/>
                <a:gd name="T97" fmla="*/ 0 h 1711"/>
                <a:gd name="T98" fmla="*/ 1934 w 1934"/>
                <a:gd name="T99" fmla="*/ 1711 h 17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34" h="1711">
                  <a:moveTo>
                    <a:pt x="969" y="0"/>
                  </a:moveTo>
                  <a:lnTo>
                    <a:pt x="871" y="4"/>
                  </a:lnTo>
                  <a:lnTo>
                    <a:pt x="774" y="17"/>
                  </a:lnTo>
                  <a:lnTo>
                    <a:pt x="681" y="38"/>
                  </a:lnTo>
                  <a:lnTo>
                    <a:pt x="591" y="67"/>
                  </a:lnTo>
                  <a:lnTo>
                    <a:pt x="507" y="104"/>
                  </a:lnTo>
                  <a:lnTo>
                    <a:pt x="427" y="146"/>
                  </a:lnTo>
                  <a:lnTo>
                    <a:pt x="352" y="195"/>
                  </a:lnTo>
                  <a:lnTo>
                    <a:pt x="284" y="249"/>
                  </a:lnTo>
                  <a:lnTo>
                    <a:pt x="221" y="312"/>
                  </a:lnTo>
                  <a:lnTo>
                    <a:pt x="167" y="376"/>
                  </a:lnTo>
                  <a:lnTo>
                    <a:pt x="117" y="447"/>
                  </a:lnTo>
                  <a:lnTo>
                    <a:pt x="75" y="521"/>
                  </a:lnTo>
                  <a:lnTo>
                    <a:pt x="45" y="600"/>
                  </a:lnTo>
                  <a:lnTo>
                    <a:pt x="19" y="683"/>
                  </a:lnTo>
                  <a:lnTo>
                    <a:pt x="5" y="769"/>
                  </a:lnTo>
                  <a:lnTo>
                    <a:pt x="0" y="856"/>
                  </a:lnTo>
                  <a:lnTo>
                    <a:pt x="5" y="943"/>
                  </a:lnTo>
                  <a:lnTo>
                    <a:pt x="19" y="1028"/>
                  </a:lnTo>
                  <a:lnTo>
                    <a:pt x="45" y="1111"/>
                  </a:lnTo>
                  <a:lnTo>
                    <a:pt x="75" y="1190"/>
                  </a:lnTo>
                  <a:lnTo>
                    <a:pt x="117" y="1265"/>
                  </a:lnTo>
                  <a:lnTo>
                    <a:pt x="167" y="1336"/>
                  </a:lnTo>
                  <a:lnTo>
                    <a:pt x="221" y="1400"/>
                  </a:lnTo>
                  <a:lnTo>
                    <a:pt x="284" y="1460"/>
                  </a:lnTo>
                  <a:lnTo>
                    <a:pt x="352" y="1516"/>
                  </a:lnTo>
                  <a:lnTo>
                    <a:pt x="427" y="1566"/>
                  </a:lnTo>
                  <a:lnTo>
                    <a:pt x="507" y="1608"/>
                  </a:lnTo>
                  <a:lnTo>
                    <a:pt x="591" y="1645"/>
                  </a:lnTo>
                  <a:lnTo>
                    <a:pt x="681" y="1674"/>
                  </a:lnTo>
                  <a:lnTo>
                    <a:pt x="774" y="1695"/>
                  </a:lnTo>
                  <a:lnTo>
                    <a:pt x="871" y="1707"/>
                  </a:lnTo>
                  <a:lnTo>
                    <a:pt x="969" y="1711"/>
                  </a:lnTo>
                  <a:lnTo>
                    <a:pt x="1068" y="1707"/>
                  </a:lnTo>
                  <a:lnTo>
                    <a:pt x="1164" y="1695"/>
                  </a:lnTo>
                  <a:lnTo>
                    <a:pt x="1255" y="1674"/>
                  </a:lnTo>
                  <a:lnTo>
                    <a:pt x="1345" y="1645"/>
                  </a:lnTo>
                  <a:lnTo>
                    <a:pt x="1429" y="1608"/>
                  </a:lnTo>
                  <a:lnTo>
                    <a:pt x="1509" y="1566"/>
                  </a:lnTo>
                  <a:lnTo>
                    <a:pt x="1582" y="1516"/>
                  </a:lnTo>
                  <a:lnTo>
                    <a:pt x="1652" y="1460"/>
                  </a:lnTo>
                  <a:lnTo>
                    <a:pt x="1713" y="1400"/>
                  </a:lnTo>
                  <a:lnTo>
                    <a:pt x="1769" y="1336"/>
                  </a:lnTo>
                  <a:lnTo>
                    <a:pt x="1816" y="1265"/>
                  </a:lnTo>
                  <a:lnTo>
                    <a:pt x="1859" y="1190"/>
                  </a:lnTo>
                  <a:lnTo>
                    <a:pt x="1891" y="1111"/>
                  </a:lnTo>
                  <a:lnTo>
                    <a:pt x="1915" y="1028"/>
                  </a:lnTo>
                  <a:lnTo>
                    <a:pt x="1929" y="943"/>
                  </a:lnTo>
                  <a:lnTo>
                    <a:pt x="1934" y="856"/>
                  </a:lnTo>
                  <a:lnTo>
                    <a:pt x="1929" y="769"/>
                  </a:lnTo>
                  <a:lnTo>
                    <a:pt x="1915" y="683"/>
                  </a:lnTo>
                  <a:lnTo>
                    <a:pt x="1891" y="600"/>
                  </a:lnTo>
                  <a:lnTo>
                    <a:pt x="1859" y="521"/>
                  </a:lnTo>
                  <a:lnTo>
                    <a:pt x="1816" y="447"/>
                  </a:lnTo>
                  <a:lnTo>
                    <a:pt x="1769" y="376"/>
                  </a:lnTo>
                  <a:lnTo>
                    <a:pt x="1713" y="312"/>
                  </a:lnTo>
                  <a:lnTo>
                    <a:pt x="1652" y="249"/>
                  </a:lnTo>
                  <a:lnTo>
                    <a:pt x="1582" y="195"/>
                  </a:lnTo>
                  <a:lnTo>
                    <a:pt x="1509" y="146"/>
                  </a:lnTo>
                  <a:lnTo>
                    <a:pt x="1429" y="104"/>
                  </a:lnTo>
                  <a:lnTo>
                    <a:pt x="1345" y="67"/>
                  </a:lnTo>
                  <a:lnTo>
                    <a:pt x="1255" y="38"/>
                  </a:lnTo>
                  <a:lnTo>
                    <a:pt x="1164" y="17"/>
                  </a:lnTo>
                  <a:lnTo>
                    <a:pt x="1068" y="4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rgbClr val="DDB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2585" y="1438"/>
              <a:ext cx="1936" cy="1713"/>
            </a:xfrm>
            <a:custGeom>
              <a:avLst/>
              <a:gdLst>
                <a:gd name="T0" fmla="*/ 871 w 1936"/>
                <a:gd name="T1" fmla="*/ 4 h 1713"/>
                <a:gd name="T2" fmla="*/ 681 w 1936"/>
                <a:gd name="T3" fmla="*/ 39 h 1713"/>
                <a:gd name="T4" fmla="*/ 507 w 1936"/>
                <a:gd name="T5" fmla="*/ 104 h 1713"/>
                <a:gd name="T6" fmla="*/ 352 w 1936"/>
                <a:gd name="T7" fmla="*/ 195 h 1713"/>
                <a:gd name="T8" fmla="*/ 221 w 1936"/>
                <a:gd name="T9" fmla="*/ 311 h 1713"/>
                <a:gd name="T10" fmla="*/ 118 w 1936"/>
                <a:gd name="T11" fmla="*/ 448 h 1713"/>
                <a:gd name="T12" fmla="*/ 45 w 1936"/>
                <a:gd name="T13" fmla="*/ 602 h 1713"/>
                <a:gd name="T14" fmla="*/ 5 w 1936"/>
                <a:gd name="T15" fmla="*/ 770 h 1713"/>
                <a:gd name="T16" fmla="*/ 5 w 1936"/>
                <a:gd name="T17" fmla="*/ 945 h 1713"/>
                <a:gd name="T18" fmla="*/ 45 w 1936"/>
                <a:gd name="T19" fmla="*/ 1111 h 1713"/>
                <a:gd name="T20" fmla="*/ 118 w 1936"/>
                <a:gd name="T21" fmla="*/ 1265 h 1713"/>
                <a:gd name="T22" fmla="*/ 221 w 1936"/>
                <a:gd name="T23" fmla="*/ 1402 h 1713"/>
                <a:gd name="T24" fmla="*/ 352 w 1936"/>
                <a:gd name="T25" fmla="*/ 1518 h 1713"/>
                <a:gd name="T26" fmla="*/ 507 w 1936"/>
                <a:gd name="T27" fmla="*/ 1609 h 1713"/>
                <a:gd name="T28" fmla="*/ 681 w 1936"/>
                <a:gd name="T29" fmla="*/ 1674 h 1713"/>
                <a:gd name="T30" fmla="*/ 871 w 1936"/>
                <a:gd name="T31" fmla="*/ 1709 h 1713"/>
                <a:gd name="T32" fmla="*/ 1068 w 1936"/>
                <a:gd name="T33" fmla="*/ 1709 h 1713"/>
                <a:gd name="T34" fmla="*/ 1256 w 1936"/>
                <a:gd name="T35" fmla="*/ 1674 h 1713"/>
                <a:gd name="T36" fmla="*/ 1429 w 1936"/>
                <a:gd name="T37" fmla="*/ 1609 h 1713"/>
                <a:gd name="T38" fmla="*/ 1584 w 1936"/>
                <a:gd name="T39" fmla="*/ 1518 h 1713"/>
                <a:gd name="T40" fmla="*/ 1716 w 1936"/>
                <a:gd name="T41" fmla="*/ 1402 h 1713"/>
                <a:gd name="T42" fmla="*/ 1819 w 1936"/>
                <a:gd name="T43" fmla="*/ 1265 h 1713"/>
                <a:gd name="T44" fmla="*/ 1892 w 1936"/>
                <a:gd name="T45" fmla="*/ 1111 h 1713"/>
                <a:gd name="T46" fmla="*/ 1932 w 1936"/>
                <a:gd name="T47" fmla="*/ 945 h 1713"/>
                <a:gd name="T48" fmla="*/ 1932 w 1936"/>
                <a:gd name="T49" fmla="*/ 770 h 1713"/>
                <a:gd name="T50" fmla="*/ 1892 w 1936"/>
                <a:gd name="T51" fmla="*/ 602 h 1713"/>
                <a:gd name="T52" fmla="*/ 1819 w 1936"/>
                <a:gd name="T53" fmla="*/ 448 h 1713"/>
                <a:gd name="T54" fmla="*/ 1716 w 1936"/>
                <a:gd name="T55" fmla="*/ 311 h 1713"/>
                <a:gd name="T56" fmla="*/ 1584 w 1936"/>
                <a:gd name="T57" fmla="*/ 195 h 1713"/>
                <a:gd name="T58" fmla="*/ 1429 w 1936"/>
                <a:gd name="T59" fmla="*/ 104 h 1713"/>
                <a:gd name="T60" fmla="*/ 1256 w 1936"/>
                <a:gd name="T61" fmla="*/ 39 h 1713"/>
                <a:gd name="T62" fmla="*/ 1068 w 1936"/>
                <a:gd name="T63" fmla="*/ 4 h 17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36"/>
                <a:gd name="T97" fmla="*/ 0 h 1713"/>
                <a:gd name="T98" fmla="*/ 1936 w 1936"/>
                <a:gd name="T99" fmla="*/ 1713 h 17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36" h="1713">
                  <a:moveTo>
                    <a:pt x="969" y="0"/>
                  </a:moveTo>
                  <a:lnTo>
                    <a:pt x="871" y="4"/>
                  </a:lnTo>
                  <a:lnTo>
                    <a:pt x="775" y="16"/>
                  </a:lnTo>
                  <a:lnTo>
                    <a:pt x="681" y="39"/>
                  </a:lnTo>
                  <a:lnTo>
                    <a:pt x="592" y="66"/>
                  </a:lnTo>
                  <a:lnTo>
                    <a:pt x="507" y="104"/>
                  </a:lnTo>
                  <a:lnTo>
                    <a:pt x="427" y="147"/>
                  </a:lnTo>
                  <a:lnTo>
                    <a:pt x="352" y="195"/>
                  </a:lnTo>
                  <a:lnTo>
                    <a:pt x="284" y="251"/>
                  </a:lnTo>
                  <a:lnTo>
                    <a:pt x="221" y="311"/>
                  </a:lnTo>
                  <a:lnTo>
                    <a:pt x="167" y="378"/>
                  </a:lnTo>
                  <a:lnTo>
                    <a:pt x="118" y="448"/>
                  </a:lnTo>
                  <a:lnTo>
                    <a:pt x="75" y="523"/>
                  </a:lnTo>
                  <a:lnTo>
                    <a:pt x="45" y="602"/>
                  </a:lnTo>
                  <a:lnTo>
                    <a:pt x="19" y="685"/>
                  </a:lnTo>
                  <a:lnTo>
                    <a:pt x="5" y="770"/>
                  </a:lnTo>
                  <a:lnTo>
                    <a:pt x="0" y="858"/>
                  </a:lnTo>
                  <a:lnTo>
                    <a:pt x="5" y="945"/>
                  </a:lnTo>
                  <a:lnTo>
                    <a:pt x="19" y="1030"/>
                  </a:lnTo>
                  <a:lnTo>
                    <a:pt x="45" y="1111"/>
                  </a:lnTo>
                  <a:lnTo>
                    <a:pt x="75" y="1190"/>
                  </a:lnTo>
                  <a:lnTo>
                    <a:pt x="118" y="1265"/>
                  </a:lnTo>
                  <a:lnTo>
                    <a:pt x="167" y="1335"/>
                  </a:lnTo>
                  <a:lnTo>
                    <a:pt x="221" y="1402"/>
                  </a:lnTo>
                  <a:lnTo>
                    <a:pt x="284" y="1462"/>
                  </a:lnTo>
                  <a:lnTo>
                    <a:pt x="352" y="1518"/>
                  </a:lnTo>
                  <a:lnTo>
                    <a:pt x="427" y="1566"/>
                  </a:lnTo>
                  <a:lnTo>
                    <a:pt x="507" y="1609"/>
                  </a:lnTo>
                  <a:lnTo>
                    <a:pt x="592" y="1647"/>
                  </a:lnTo>
                  <a:lnTo>
                    <a:pt x="681" y="1674"/>
                  </a:lnTo>
                  <a:lnTo>
                    <a:pt x="775" y="1697"/>
                  </a:lnTo>
                  <a:lnTo>
                    <a:pt x="871" y="1709"/>
                  </a:lnTo>
                  <a:lnTo>
                    <a:pt x="969" y="1713"/>
                  </a:lnTo>
                  <a:lnTo>
                    <a:pt x="1068" y="1709"/>
                  </a:lnTo>
                  <a:lnTo>
                    <a:pt x="1164" y="1697"/>
                  </a:lnTo>
                  <a:lnTo>
                    <a:pt x="1256" y="1674"/>
                  </a:lnTo>
                  <a:lnTo>
                    <a:pt x="1345" y="1647"/>
                  </a:lnTo>
                  <a:lnTo>
                    <a:pt x="1429" y="1609"/>
                  </a:lnTo>
                  <a:lnTo>
                    <a:pt x="1509" y="1566"/>
                  </a:lnTo>
                  <a:lnTo>
                    <a:pt x="1584" y="1518"/>
                  </a:lnTo>
                  <a:lnTo>
                    <a:pt x="1652" y="1462"/>
                  </a:lnTo>
                  <a:lnTo>
                    <a:pt x="1716" y="1402"/>
                  </a:lnTo>
                  <a:lnTo>
                    <a:pt x="1770" y="1335"/>
                  </a:lnTo>
                  <a:lnTo>
                    <a:pt x="1819" y="1265"/>
                  </a:lnTo>
                  <a:lnTo>
                    <a:pt x="1861" y="1190"/>
                  </a:lnTo>
                  <a:lnTo>
                    <a:pt x="1892" y="1111"/>
                  </a:lnTo>
                  <a:lnTo>
                    <a:pt x="1918" y="1030"/>
                  </a:lnTo>
                  <a:lnTo>
                    <a:pt x="1932" y="945"/>
                  </a:lnTo>
                  <a:lnTo>
                    <a:pt x="1936" y="858"/>
                  </a:lnTo>
                  <a:lnTo>
                    <a:pt x="1932" y="770"/>
                  </a:lnTo>
                  <a:lnTo>
                    <a:pt x="1918" y="685"/>
                  </a:lnTo>
                  <a:lnTo>
                    <a:pt x="1892" y="602"/>
                  </a:lnTo>
                  <a:lnTo>
                    <a:pt x="1861" y="523"/>
                  </a:lnTo>
                  <a:lnTo>
                    <a:pt x="1819" y="448"/>
                  </a:lnTo>
                  <a:lnTo>
                    <a:pt x="1770" y="378"/>
                  </a:lnTo>
                  <a:lnTo>
                    <a:pt x="1716" y="311"/>
                  </a:lnTo>
                  <a:lnTo>
                    <a:pt x="1652" y="251"/>
                  </a:lnTo>
                  <a:lnTo>
                    <a:pt x="1584" y="195"/>
                  </a:lnTo>
                  <a:lnTo>
                    <a:pt x="1509" y="147"/>
                  </a:lnTo>
                  <a:lnTo>
                    <a:pt x="1429" y="104"/>
                  </a:lnTo>
                  <a:lnTo>
                    <a:pt x="1345" y="66"/>
                  </a:lnTo>
                  <a:lnTo>
                    <a:pt x="1256" y="39"/>
                  </a:lnTo>
                  <a:lnTo>
                    <a:pt x="1164" y="16"/>
                  </a:lnTo>
                  <a:lnTo>
                    <a:pt x="1068" y="4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2107" y="1895"/>
              <a:ext cx="391" cy="351"/>
            </a:xfrm>
            <a:custGeom>
              <a:avLst/>
              <a:gdLst>
                <a:gd name="T0" fmla="*/ 150 w 391"/>
                <a:gd name="T1" fmla="*/ 328 h 351"/>
                <a:gd name="T2" fmla="*/ 366 w 391"/>
                <a:gd name="T3" fmla="*/ 135 h 351"/>
                <a:gd name="T4" fmla="*/ 366 w 391"/>
                <a:gd name="T5" fmla="*/ 135 h 351"/>
                <a:gd name="T6" fmla="*/ 384 w 391"/>
                <a:gd name="T7" fmla="*/ 108 h 351"/>
                <a:gd name="T8" fmla="*/ 391 w 391"/>
                <a:gd name="T9" fmla="*/ 79 h 351"/>
                <a:gd name="T10" fmla="*/ 384 w 391"/>
                <a:gd name="T11" fmla="*/ 50 h 351"/>
                <a:gd name="T12" fmla="*/ 366 w 391"/>
                <a:gd name="T13" fmla="*/ 23 h 351"/>
                <a:gd name="T14" fmla="*/ 352 w 391"/>
                <a:gd name="T15" fmla="*/ 12 h 351"/>
                <a:gd name="T16" fmla="*/ 337 w 391"/>
                <a:gd name="T17" fmla="*/ 6 h 351"/>
                <a:gd name="T18" fmla="*/ 321 w 391"/>
                <a:gd name="T19" fmla="*/ 0 h 351"/>
                <a:gd name="T20" fmla="*/ 302 w 391"/>
                <a:gd name="T21" fmla="*/ 0 h 351"/>
                <a:gd name="T22" fmla="*/ 286 w 391"/>
                <a:gd name="T23" fmla="*/ 0 h 351"/>
                <a:gd name="T24" fmla="*/ 269 w 391"/>
                <a:gd name="T25" fmla="*/ 6 h 351"/>
                <a:gd name="T26" fmla="*/ 253 w 391"/>
                <a:gd name="T27" fmla="*/ 12 h 351"/>
                <a:gd name="T28" fmla="*/ 239 w 391"/>
                <a:gd name="T29" fmla="*/ 23 h 351"/>
                <a:gd name="T30" fmla="*/ 239 w 391"/>
                <a:gd name="T31" fmla="*/ 23 h 351"/>
                <a:gd name="T32" fmla="*/ 25 w 391"/>
                <a:gd name="T33" fmla="*/ 214 h 351"/>
                <a:gd name="T34" fmla="*/ 25 w 391"/>
                <a:gd name="T35" fmla="*/ 214 h 351"/>
                <a:gd name="T36" fmla="*/ 7 w 391"/>
                <a:gd name="T37" fmla="*/ 241 h 351"/>
                <a:gd name="T38" fmla="*/ 0 w 391"/>
                <a:gd name="T39" fmla="*/ 270 h 351"/>
                <a:gd name="T40" fmla="*/ 7 w 391"/>
                <a:gd name="T41" fmla="*/ 301 h 351"/>
                <a:gd name="T42" fmla="*/ 25 w 391"/>
                <a:gd name="T43" fmla="*/ 328 h 351"/>
                <a:gd name="T44" fmla="*/ 39 w 391"/>
                <a:gd name="T45" fmla="*/ 338 h 351"/>
                <a:gd name="T46" fmla="*/ 56 w 391"/>
                <a:gd name="T47" fmla="*/ 345 h 351"/>
                <a:gd name="T48" fmla="*/ 70 w 391"/>
                <a:gd name="T49" fmla="*/ 351 h 351"/>
                <a:gd name="T50" fmla="*/ 89 w 391"/>
                <a:gd name="T51" fmla="*/ 351 h 351"/>
                <a:gd name="T52" fmla="*/ 105 w 391"/>
                <a:gd name="T53" fmla="*/ 351 h 351"/>
                <a:gd name="T54" fmla="*/ 122 w 391"/>
                <a:gd name="T55" fmla="*/ 345 h 351"/>
                <a:gd name="T56" fmla="*/ 136 w 391"/>
                <a:gd name="T57" fmla="*/ 338 h 351"/>
                <a:gd name="T58" fmla="*/ 150 w 391"/>
                <a:gd name="T59" fmla="*/ 328 h 351"/>
                <a:gd name="T60" fmla="*/ 150 w 391"/>
                <a:gd name="T61" fmla="*/ 328 h 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91"/>
                <a:gd name="T94" fmla="*/ 0 h 351"/>
                <a:gd name="T95" fmla="*/ 391 w 391"/>
                <a:gd name="T96" fmla="*/ 351 h 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91" h="351">
                  <a:moveTo>
                    <a:pt x="150" y="328"/>
                  </a:moveTo>
                  <a:lnTo>
                    <a:pt x="366" y="135"/>
                  </a:lnTo>
                  <a:lnTo>
                    <a:pt x="384" y="108"/>
                  </a:lnTo>
                  <a:lnTo>
                    <a:pt x="391" y="79"/>
                  </a:lnTo>
                  <a:lnTo>
                    <a:pt x="384" y="50"/>
                  </a:lnTo>
                  <a:lnTo>
                    <a:pt x="366" y="23"/>
                  </a:lnTo>
                  <a:lnTo>
                    <a:pt x="352" y="12"/>
                  </a:lnTo>
                  <a:lnTo>
                    <a:pt x="337" y="6"/>
                  </a:lnTo>
                  <a:lnTo>
                    <a:pt x="321" y="0"/>
                  </a:lnTo>
                  <a:lnTo>
                    <a:pt x="302" y="0"/>
                  </a:lnTo>
                  <a:lnTo>
                    <a:pt x="286" y="0"/>
                  </a:lnTo>
                  <a:lnTo>
                    <a:pt x="269" y="6"/>
                  </a:lnTo>
                  <a:lnTo>
                    <a:pt x="253" y="12"/>
                  </a:lnTo>
                  <a:lnTo>
                    <a:pt x="239" y="23"/>
                  </a:lnTo>
                  <a:lnTo>
                    <a:pt x="25" y="214"/>
                  </a:lnTo>
                  <a:lnTo>
                    <a:pt x="7" y="241"/>
                  </a:lnTo>
                  <a:lnTo>
                    <a:pt x="0" y="270"/>
                  </a:lnTo>
                  <a:lnTo>
                    <a:pt x="7" y="301"/>
                  </a:lnTo>
                  <a:lnTo>
                    <a:pt x="25" y="328"/>
                  </a:lnTo>
                  <a:lnTo>
                    <a:pt x="39" y="338"/>
                  </a:lnTo>
                  <a:lnTo>
                    <a:pt x="56" y="345"/>
                  </a:lnTo>
                  <a:lnTo>
                    <a:pt x="70" y="351"/>
                  </a:lnTo>
                  <a:lnTo>
                    <a:pt x="89" y="351"/>
                  </a:lnTo>
                  <a:lnTo>
                    <a:pt x="105" y="351"/>
                  </a:lnTo>
                  <a:lnTo>
                    <a:pt x="122" y="345"/>
                  </a:lnTo>
                  <a:lnTo>
                    <a:pt x="136" y="338"/>
                  </a:lnTo>
                  <a:lnTo>
                    <a:pt x="150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>
              <a:off x="1675" y="1895"/>
              <a:ext cx="396" cy="351"/>
            </a:xfrm>
            <a:custGeom>
              <a:avLst/>
              <a:gdLst>
                <a:gd name="T0" fmla="*/ 371 w 396"/>
                <a:gd name="T1" fmla="*/ 214 h 351"/>
                <a:gd name="T2" fmla="*/ 152 w 396"/>
                <a:gd name="T3" fmla="*/ 23 h 351"/>
                <a:gd name="T4" fmla="*/ 152 w 396"/>
                <a:gd name="T5" fmla="*/ 23 h 351"/>
                <a:gd name="T6" fmla="*/ 138 w 396"/>
                <a:gd name="T7" fmla="*/ 12 h 351"/>
                <a:gd name="T8" fmla="*/ 122 w 396"/>
                <a:gd name="T9" fmla="*/ 6 h 351"/>
                <a:gd name="T10" fmla="*/ 105 w 396"/>
                <a:gd name="T11" fmla="*/ 0 h 351"/>
                <a:gd name="T12" fmla="*/ 89 w 396"/>
                <a:gd name="T13" fmla="*/ 0 h 351"/>
                <a:gd name="T14" fmla="*/ 72 w 396"/>
                <a:gd name="T15" fmla="*/ 0 h 351"/>
                <a:gd name="T16" fmla="*/ 56 w 396"/>
                <a:gd name="T17" fmla="*/ 6 h 351"/>
                <a:gd name="T18" fmla="*/ 40 w 396"/>
                <a:gd name="T19" fmla="*/ 12 h 351"/>
                <a:gd name="T20" fmla="*/ 26 w 396"/>
                <a:gd name="T21" fmla="*/ 23 h 351"/>
                <a:gd name="T22" fmla="*/ 7 w 396"/>
                <a:gd name="T23" fmla="*/ 50 h 351"/>
                <a:gd name="T24" fmla="*/ 0 w 396"/>
                <a:gd name="T25" fmla="*/ 79 h 351"/>
                <a:gd name="T26" fmla="*/ 7 w 396"/>
                <a:gd name="T27" fmla="*/ 108 h 351"/>
                <a:gd name="T28" fmla="*/ 26 w 396"/>
                <a:gd name="T29" fmla="*/ 135 h 351"/>
                <a:gd name="T30" fmla="*/ 26 w 396"/>
                <a:gd name="T31" fmla="*/ 135 h 351"/>
                <a:gd name="T32" fmla="*/ 241 w 396"/>
                <a:gd name="T33" fmla="*/ 328 h 351"/>
                <a:gd name="T34" fmla="*/ 241 w 396"/>
                <a:gd name="T35" fmla="*/ 328 h 351"/>
                <a:gd name="T36" fmla="*/ 256 w 396"/>
                <a:gd name="T37" fmla="*/ 338 h 351"/>
                <a:gd name="T38" fmla="*/ 272 w 396"/>
                <a:gd name="T39" fmla="*/ 345 h 351"/>
                <a:gd name="T40" fmla="*/ 288 w 396"/>
                <a:gd name="T41" fmla="*/ 351 h 351"/>
                <a:gd name="T42" fmla="*/ 307 w 396"/>
                <a:gd name="T43" fmla="*/ 351 h 351"/>
                <a:gd name="T44" fmla="*/ 324 w 396"/>
                <a:gd name="T45" fmla="*/ 351 h 351"/>
                <a:gd name="T46" fmla="*/ 340 w 396"/>
                <a:gd name="T47" fmla="*/ 345 h 351"/>
                <a:gd name="T48" fmla="*/ 356 w 396"/>
                <a:gd name="T49" fmla="*/ 338 h 351"/>
                <a:gd name="T50" fmla="*/ 371 w 396"/>
                <a:gd name="T51" fmla="*/ 328 h 351"/>
                <a:gd name="T52" fmla="*/ 389 w 396"/>
                <a:gd name="T53" fmla="*/ 301 h 351"/>
                <a:gd name="T54" fmla="*/ 396 w 396"/>
                <a:gd name="T55" fmla="*/ 270 h 351"/>
                <a:gd name="T56" fmla="*/ 389 w 396"/>
                <a:gd name="T57" fmla="*/ 241 h 351"/>
                <a:gd name="T58" fmla="*/ 371 w 396"/>
                <a:gd name="T59" fmla="*/ 214 h 351"/>
                <a:gd name="T60" fmla="*/ 371 w 396"/>
                <a:gd name="T61" fmla="*/ 214 h 35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96"/>
                <a:gd name="T94" fmla="*/ 0 h 351"/>
                <a:gd name="T95" fmla="*/ 396 w 396"/>
                <a:gd name="T96" fmla="*/ 351 h 35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96" h="351">
                  <a:moveTo>
                    <a:pt x="371" y="214"/>
                  </a:moveTo>
                  <a:lnTo>
                    <a:pt x="152" y="23"/>
                  </a:lnTo>
                  <a:lnTo>
                    <a:pt x="138" y="12"/>
                  </a:lnTo>
                  <a:lnTo>
                    <a:pt x="122" y="6"/>
                  </a:lnTo>
                  <a:lnTo>
                    <a:pt x="105" y="0"/>
                  </a:lnTo>
                  <a:lnTo>
                    <a:pt x="89" y="0"/>
                  </a:lnTo>
                  <a:lnTo>
                    <a:pt x="72" y="0"/>
                  </a:lnTo>
                  <a:lnTo>
                    <a:pt x="56" y="6"/>
                  </a:lnTo>
                  <a:lnTo>
                    <a:pt x="40" y="12"/>
                  </a:lnTo>
                  <a:lnTo>
                    <a:pt x="26" y="23"/>
                  </a:lnTo>
                  <a:lnTo>
                    <a:pt x="7" y="50"/>
                  </a:lnTo>
                  <a:lnTo>
                    <a:pt x="0" y="79"/>
                  </a:lnTo>
                  <a:lnTo>
                    <a:pt x="7" y="108"/>
                  </a:lnTo>
                  <a:lnTo>
                    <a:pt x="26" y="135"/>
                  </a:lnTo>
                  <a:lnTo>
                    <a:pt x="241" y="328"/>
                  </a:lnTo>
                  <a:lnTo>
                    <a:pt x="256" y="338"/>
                  </a:lnTo>
                  <a:lnTo>
                    <a:pt x="272" y="345"/>
                  </a:lnTo>
                  <a:lnTo>
                    <a:pt x="288" y="351"/>
                  </a:lnTo>
                  <a:lnTo>
                    <a:pt x="307" y="351"/>
                  </a:lnTo>
                  <a:lnTo>
                    <a:pt x="324" y="351"/>
                  </a:lnTo>
                  <a:lnTo>
                    <a:pt x="340" y="345"/>
                  </a:lnTo>
                  <a:lnTo>
                    <a:pt x="356" y="338"/>
                  </a:lnTo>
                  <a:lnTo>
                    <a:pt x="371" y="328"/>
                  </a:lnTo>
                  <a:lnTo>
                    <a:pt x="389" y="301"/>
                  </a:lnTo>
                  <a:lnTo>
                    <a:pt x="396" y="270"/>
                  </a:lnTo>
                  <a:lnTo>
                    <a:pt x="389" y="241"/>
                  </a:lnTo>
                  <a:lnTo>
                    <a:pt x="371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auto">
            <a:xfrm>
              <a:off x="3395" y="1147"/>
              <a:ext cx="387" cy="436"/>
            </a:xfrm>
            <a:custGeom>
              <a:avLst/>
              <a:gdLst>
                <a:gd name="T0" fmla="*/ 373 w 387"/>
                <a:gd name="T1" fmla="*/ 312 h 436"/>
                <a:gd name="T2" fmla="*/ 164 w 387"/>
                <a:gd name="T3" fmla="*/ 35 h 436"/>
                <a:gd name="T4" fmla="*/ 164 w 387"/>
                <a:gd name="T5" fmla="*/ 35 h 436"/>
                <a:gd name="T6" fmla="*/ 152 w 387"/>
                <a:gd name="T7" fmla="*/ 23 h 436"/>
                <a:gd name="T8" fmla="*/ 138 w 387"/>
                <a:gd name="T9" fmla="*/ 13 h 436"/>
                <a:gd name="T10" fmla="*/ 122 w 387"/>
                <a:gd name="T11" fmla="*/ 6 h 436"/>
                <a:gd name="T12" fmla="*/ 106 w 387"/>
                <a:gd name="T13" fmla="*/ 2 h 436"/>
                <a:gd name="T14" fmla="*/ 89 w 387"/>
                <a:gd name="T15" fmla="*/ 0 h 436"/>
                <a:gd name="T16" fmla="*/ 73 w 387"/>
                <a:gd name="T17" fmla="*/ 2 h 436"/>
                <a:gd name="T18" fmla="*/ 56 w 387"/>
                <a:gd name="T19" fmla="*/ 6 h 436"/>
                <a:gd name="T20" fmla="*/ 40 w 387"/>
                <a:gd name="T21" fmla="*/ 13 h 436"/>
                <a:gd name="T22" fmla="*/ 14 w 387"/>
                <a:gd name="T23" fmla="*/ 35 h 436"/>
                <a:gd name="T24" fmla="*/ 0 w 387"/>
                <a:gd name="T25" fmla="*/ 65 h 436"/>
                <a:gd name="T26" fmla="*/ 0 w 387"/>
                <a:gd name="T27" fmla="*/ 94 h 436"/>
                <a:gd name="T28" fmla="*/ 14 w 387"/>
                <a:gd name="T29" fmla="*/ 123 h 436"/>
                <a:gd name="T30" fmla="*/ 14 w 387"/>
                <a:gd name="T31" fmla="*/ 123 h 436"/>
                <a:gd name="T32" fmla="*/ 225 w 387"/>
                <a:gd name="T33" fmla="*/ 401 h 436"/>
                <a:gd name="T34" fmla="*/ 225 w 387"/>
                <a:gd name="T35" fmla="*/ 401 h 436"/>
                <a:gd name="T36" fmla="*/ 237 w 387"/>
                <a:gd name="T37" fmla="*/ 413 h 436"/>
                <a:gd name="T38" fmla="*/ 249 w 387"/>
                <a:gd name="T39" fmla="*/ 424 h 436"/>
                <a:gd name="T40" fmla="*/ 265 w 387"/>
                <a:gd name="T41" fmla="*/ 430 h 436"/>
                <a:gd name="T42" fmla="*/ 282 w 387"/>
                <a:gd name="T43" fmla="*/ 434 h 436"/>
                <a:gd name="T44" fmla="*/ 298 w 387"/>
                <a:gd name="T45" fmla="*/ 436 h 436"/>
                <a:gd name="T46" fmla="*/ 317 w 387"/>
                <a:gd name="T47" fmla="*/ 434 h 436"/>
                <a:gd name="T48" fmla="*/ 333 w 387"/>
                <a:gd name="T49" fmla="*/ 430 h 436"/>
                <a:gd name="T50" fmla="*/ 350 w 387"/>
                <a:gd name="T51" fmla="*/ 424 h 436"/>
                <a:gd name="T52" fmla="*/ 373 w 387"/>
                <a:gd name="T53" fmla="*/ 401 h 436"/>
                <a:gd name="T54" fmla="*/ 387 w 387"/>
                <a:gd name="T55" fmla="*/ 372 h 436"/>
                <a:gd name="T56" fmla="*/ 387 w 387"/>
                <a:gd name="T57" fmla="*/ 341 h 436"/>
                <a:gd name="T58" fmla="*/ 373 w 387"/>
                <a:gd name="T59" fmla="*/ 312 h 436"/>
                <a:gd name="T60" fmla="*/ 373 w 387"/>
                <a:gd name="T61" fmla="*/ 312 h 4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7"/>
                <a:gd name="T94" fmla="*/ 0 h 436"/>
                <a:gd name="T95" fmla="*/ 387 w 387"/>
                <a:gd name="T96" fmla="*/ 436 h 4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7" h="436">
                  <a:moveTo>
                    <a:pt x="373" y="312"/>
                  </a:moveTo>
                  <a:lnTo>
                    <a:pt x="164" y="35"/>
                  </a:lnTo>
                  <a:lnTo>
                    <a:pt x="152" y="23"/>
                  </a:lnTo>
                  <a:lnTo>
                    <a:pt x="138" y="13"/>
                  </a:lnTo>
                  <a:lnTo>
                    <a:pt x="122" y="6"/>
                  </a:lnTo>
                  <a:lnTo>
                    <a:pt x="106" y="2"/>
                  </a:lnTo>
                  <a:lnTo>
                    <a:pt x="89" y="0"/>
                  </a:lnTo>
                  <a:lnTo>
                    <a:pt x="73" y="2"/>
                  </a:lnTo>
                  <a:lnTo>
                    <a:pt x="56" y="6"/>
                  </a:lnTo>
                  <a:lnTo>
                    <a:pt x="40" y="13"/>
                  </a:lnTo>
                  <a:lnTo>
                    <a:pt x="14" y="35"/>
                  </a:lnTo>
                  <a:lnTo>
                    <a:pt x="0" y="65"/>
                  </a:lnTo>
                  <a:lnTo>
                    <a:pt x="0" y="94"/>
                  </a:lnTo>
                  <a:lnTo>
                    <a:pt x="14" y="123"/>
                  </a:lnTo>
                  <a:lnTo>
                    <a:pt x="225" y="401"/>
                  </a:lnTo>
                  <a:lnTo>
                    <a:pt x="237" y="413"/>
                  </a:lnTo>
                  <a:lnTo>
                    <a:pt x="249" y="424"/>
                  </a:lnTo>
                  <a:lnTo>
                    <a:pt x="265" y="430"/>
                  </a:lnTo>
                  <a:lnTo>
                    <a:pt x="282" y="434"/>
                  </a:lnTo>
                  <a:lnTo>
                    <a:pt x="298" y="436"/>
                  </a:lnTo>
                  <a:lnTo>
                    <a:pt x="317" y="434"/>
                  </a:lnTo>
                  <a:lnTo>
                    <a:pt x="333" y="430"/>
                  </a:lnTo>
                  <a:lnTo>
                    <a:pt x="350" y="424"/>
                  </a:lnTo>
                  <a:lnTo>
                    <a:pt x="373" y="401"/>
                  </a:lnTo>
                  <a:lnTo>
                    <a:pt x="387" y="372"/>
                  </a:lnTo>
                  <a:lnTo>
                    <a:pt x="387" y="341"/>
                  </a:lnTo>
                  <a:lnTo>
                    <a:pt x="373" y="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auto">
            <a:xfrm>
              <a:off x="3956" y="1008"/>
              <a:ext cx="180" cy="561"/>
            </a:xfrm>
            <a:custGeom>
              <a:avLst/>
              <a:gdLst>
                <a:gd name="T0" fmla="*/ 178 w 180"/>
                <a:gd name="T1" fmla="*/ 482 h 561"/>
                <a:gd name="T2" fmla="*/ 180 w 180"/>
                <a:gd name="T3" fmla="*/ 81 h 561"/>
                <a:gd name="T4" fmla="*/ 180 w 180"/>
                <a:gd name="T5" fmla="*/ 81 h 561"/>
                <a:gd name="T6" fmla="*/ 178 w 180"/>
                <a:gd name="T7" fmla="*/ 64 h 561"/>
                <a:gd name="T8" fmla="*/ 173 w 180"/>
                <a:gd name="T9" fmla="*/ 50 h 561"/>
                <a:gd name="T10" fmla="*/ 164 w 180"/>
                <a:gd name="T11" fmla="*/ 35 h 561"/>
                <a:gd name="T12" fmla="*/ 152 w 180"/>
                <a:gd name="T13" fmla="*/ 25 h 561"/>
                <a:gd name="T14" fmla="*/ 141 w 180"/>
                <a:gd name="T15" fmla="*/ 15 h 561"/>
                <a:gd name="T16" fmla="*/ 124 w 180"/>
                <a:gd name="T17" fmla="*/ 6 h 561"/>
                <a:gd name="T18" fmla="*/ 108 w 180"/>
                <a:gd name="T19" fmla="*/ 2 h 561"/>
                <a:gd name="T20" fmla="*/ 89 w 180"/>
                <a:gd name="T21" fmla="*/ 0 h 561"/>
                <a:gd name="T22" fmla="*/ 70 w 180"/>
                <a:gd name="T23" fmla="*/ 2 h 561"/>
                <a:gd name="T24" fmla="*/ 54 w 180"/>
                <a:gd name="T25" fmla="*/ 6 h 561"/>
                <a:gd name="T26" fmla="*/ 40 w 180"/>
                <a:gd name="T27" fmla="*/ 15 h 561"/>
                <a:gd name="T28" fmla="*/ 26 w 180"/>
                <a:gd name="T29" fmla="*/ 25 h 561"/>
                <a:gd name="T30" fmla="*/ 14 w 180"/>
                <a:gd name="T31" fmla="*/ 35 h 561"/>
                <a:gd name="T32" fmla="*/ 7 w 180"/>
                <a:gd name="T33" fmla="*/ 50 h 561"/>
                <a:gd name="T34" fmla="*/ 2 w 180"/>
                <a:gd name="T35" fmla="*/ 64 h 561"/>
                <a:gd name="T36" fmla="*/ 0 w 180"/>
                <a:gd name="T37" fmla="*/ 81 h 561"/>
                <a:gd name="T38" fmla="*/ 0 w 180"/>
                <a:gd name="T39" fmla="*/ 81 h 561"/>
                <a:gd name="T40" fmla="*/ 0 w 180"/>
                <a:gd name="T41" fmla="*/ 482 h 561"/>
                <a:gd name="T42" fmla="*/ 0 w 180"/>
                <a:gd name="T43" fmla="*/ 482 h 561"/>
                <a:gd name="T44" fmla="*/ 2 w 180"/>
                <a:gd name="T45" fmla="*/ 498 h 561"/>
                <a:gd name="T46" fmla="*/ 7 w 180"/>
                <a:gd name="T47" fmla="*/ 513 h 561"/>
                <a:gd name="T48" fmla="*/ 14 w 180"/>
                <a:gd name="T49" fmla="*/ 525 h 561"/>
                <a:gd name="T50" fmla="*/ 26 w 180"/>
                <a:gd name="T51" fmla="*/ 538 h 561"/>
                <a:gd name="T52" fmla="*/ 40 w 180"/>
                <a:gd name="T53" fmla="*/ 548 h 561"/>
                <a:gd name="T54" fmla="*/ 54 w 180"/>
                <a:gd name="T55" fmla="*/ 554 h 561"/>
                <a:gd name="T56" fmla="*/ 70 w 180"/>
                <a:gd name="T57" fmla="*/ 559 h 561"/>
                <a:gd name="T58" fmla="*/ 89 w 180"/>
                <a:gd name="T59" fmla="*/ 561 h 561"/>
                <a:gd name="T60" fmla="*/ 108 w 180"/>
                <a:gd name="T61" fmla="*/ 559 h 561"/>
                <a:gd name="T62" fmla="*/ 124 w 180"/>
                <a:gd name="T63" fmla="*/ 554 h 561"/>
                <a:gd name="T64" fmla="*/ 138 w 180"/>
                <a:gd name="T65" fmla="*/ 548 h 561"/>
                <a:gd name="T66" fmla="*/ 152 w 180"/>
                <a:gd name="T67" fmla="*/ 538 h 561"/>
                <a:gd name="T68" fmla="*/ 164 w 180"/>
                <a:gd name="T69" fmla="*/ 525 h 561"/>
                <a:gd name="T70" fmla="*/ 171 w 180"/>
                <a:gd name="T71" fmla="*/ 513 h 561"/>
                <a:gd name="T72" fmla="*/ 176 w 180"/>
                <a:gd name="T73" fmla="*/ 498 h 561"/>
                <a:gd name="T74" fmla="*/ 178 w 180"/>
                <a:gd name="T75" fmla="*/ 482 h 561"/>
                <a:gd name="T76" fmla="*/ 178 w 180"/>
                <a:gd name="T77" fmla="*/ 482 h 5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561"/>
                <a:gd name="T119" fmla="*/ 180 w 180"/>
                <a:gd name="T120" fmla="*/ 561 h 5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561">
                  <a:moveTo>
                    <a:pt x="178" y="482"/>
                  </a:moveTo>
                  <a:lnTo>
                    <a:pt x="180" y="81"/>
                  </a:lnTo>
                  <a:lnTo>
                    <a:pt x="178" y="64"/>
                  </a:lnTo>
                  <a:lnTo>
                    <a:pt x="173" y="50"/>
                  </a:lnTo>
                  <a:lnTo>
                    <a:pt x="164" y="35"/>
                  </a:lnTo>
                  <a:lnTo>
                    <a:pt x="152" y="25"/>
                  </a:lnTo>
                  <a:lnTo>
                    <a:pt x="141" y="15"/>
                  </a:lnTo>
                  <a:lnTo>
                    <a:pt x="124" y="6"/>
                  </a:lnTo>
                  <a:lnTo>
                    <a:pt x="108" y="2"/>
                  </a:lnTo>
                  <a:lnTo>
                    <a:pt x="89" y="0"/>
                  </a:lnTo>
                  <a:lnTo>
                    <a:pt x="70" y="2"/>
                  </a:lnTo>
                  <a:lnTo>
                    <a:pt x="54" y="6"/>
                  </a:lnTo>
                  <a:lnTo>
                    <a:pt x="40" y="15"/>
                  </a:lnTo>
                  <a:lnTo>
                    <a:pt x="26" y="25"/>
                  </a:lnTo>
                  <a:lnTo>
                    <a:pt x="14" y="35"/>
                  </a:lnTo>
                  <a:lnTo>
                    <a:pt x="7" y="50"/>
                  </a:lnTo>
                  <a:lnTo>
                    <a:pt x="2" y="64"/>
                  </a:lnTo>
                  <a:lnTo>
                    <a:pt x="0" y="81"/>
                  </a:lnTo>
                  <a:lnTo>
                    <a:pt x="0" y="482"/>
                  </a:lnTo>
                  <a:lnTo>
                    <a:pt x="2" y="498"/>
                  </a:lnTo>
                  <a:lnTo>
                    <a:pt x="7" y="513"/>
                  </a:lnTo>
                  <a:lnTo>
                    <a:pt x="14" y="525"/>
                  </a:lnTo>
                  <a:lnTo>
                    <a:pt x="26" y="538"/>
                  </a:lnTo>
                  <a:lnTo>
                    <a:pt x="40" y="548"/>
                  </a:lnTo>
                  <a:lnTo>
                    <a:pt x="54" y="554"/>
                  </a:lnTo>
                  <a:lnTo>
                    <a:pt x="70" y="559"/>
                  </a:lnTo>
                  <a:lnTo>
                    <a:pt x="89" y="561"/>
                  </a:lnTo>
                  <a:lnTo>
                    <a:pt x="108" y="559"/>
                  </a:lnTo>
                  <a:lnTo>
                    <a:pt x="124" y="554"/>
                  </a:lnTo>
                  <a:lnTo>
                    <a:pt x="138" y="548"/>
                  </a:lnTo>
                  <a:lnTo>
                    <a:pt x="152" y="538"/>
                  </a:lnTo>
                  <a:lnTo>
                    <a:pt x="164" y="525"/>
                  </a:lnTo>
                  <a:lnTo>
                    <a:pt x="171" y="513"/>
                  </a:lnTo>
                  <a:lnTo>
                    <a:pt x="176" y="498"/>
                  </a:lnTo>
                  <a:lnTo>
                    <a:pt x="178" y="4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4348" y="1145"/>
              <a:ext cx="345" cy="444"/>
            </a:xfrm>
            <a:custGeom>
              <a:avLst/>
              <a:gdLst>
                <a:gd name="T0" fmla="*/ 171 w 345"/>
                <a:gd name="T1" fmla="*/ 401 h 444"/>
                <a:gd name="T2" fmla="*/ 335 w 345"/>
                <a:gd name="T3" fmla="*/ 114 h 444"/>
                <a:gd name="T4" fmla="*/ 335 w 345"/>
                <a:gd name="T5" fmla="*/ 114 h 444"/>
                <a:gd name="T6" fmla="*/ 345 w 345"/>
                <a:gd name="T7" fmla="*/ 83 h 444"/>
                <a:gd name="T8" fmla="*/ 340 w 345"/>
                <a:gd name="T9" fmla="*/ 54 h 444"/>
                <a:gd name="T10" fmla="*/ 324 w 345"/>
                <a:gd name="T11" fmla="*/ 27 h 444"/>
                <a:gd name="T12" fmla="*/ 295 w 345"/>
                <a:gd name="T13" fmla="*/ 8 h 444"/>
                <a:gd name="T14" fmla="*/ 279 w 345"/>
                <a:gd name="T15" fmla="*/ 2 h 444"/>
                <a:gd name="T16" fmla="*/ 260 w 345"/>
                <a:gd name="T17" fmla="*/ 0 h 444"/>
                <a:gd name="T18" fmla="*/ 244 w 345"/>
                <a:gd name="T19" fmla="*/ 0 h 444"/>
                <a:gd name="T20" fmla="*/ 227 w 345"/>
                <a:gd name="T21" fmla="*/ 4 h 444"/>
                <a:gd name="T22" fmla="*/ 211 w 345"/>
                <a:gd name="T23" fmla="*/ 10 h 444"/>
                <a:gd name="T24" fmla="*/ 197 w 345"/>
                <a:gd name="T25" fmla="*/ 19 h 444"/>
                <a:gd name="T26" fmla="*/ 183 w 345"/>
                <a:gd name="T27" fmla="*/ 29 h 444"/>
                <a:gd name="T28" fmla="*/ 173 w 345"/>
                <a:gd name="T29" fmla="*/ 44 h 444"/>
                <a:gd name="T30" fmla="*/ 173 w 345"/>
                <a:gd name="T31" fmla="*/ 44 h 444"/>
                <a:gd name="T32" fmla="*/ 9 w 345"/>
                <a:gd name="T33" fmla="*/ 330 h 444"/>
                <a:gd name="T34" fmla="*/ 9 w 345"/>
                <a:gd name="T35" fmla="*/ 330 h 444"/>
                <a:gd name="T36" fmla="*/ 0 w 345"/>
                <a:gd name="T37" fmla="*/ 361 h 444"/>
                <a:gd name="T38" fmla="*/ 4 w 345"/>
                <a:gd name="T39" fmla="*/ 390 h 444"/>
                <a:gd name="T40" fmla="*/ 21 w 345"/>
                <a:gd name="T41" fmla="*/ 417 h 444"/>
                <a:gd name="T42" fmla="*/ 49 w 345"/>
                <a:gd name="T43" fmla="*/ 436 h 444"/>
                <a:gd name="T44" fmla="*/ 65 w 345"/>
                <a:gd name="T45" fmla="*/ 442 h 444"/>
                <a:gd name="T46" fmla="*/ 84 w 345"/>
                <a:gd name="T47" fmla="*/ 444 h 444"/>
                <a:gd name="T48" fmla="*/ 101 w 345"/>
                <a:gd name="T49" fmla="*/ 444 h 444"/>
                <a:gd name="T50" fmla="*/ 117 w 345"/>
                <a:gd name="T51" fmla="*/ 440 h 444"/>
                <a:gd name="T52" fmla="*/ 133 w 345"/>
                <a:gd name="T53" fmla="*/ 434 h 444"/>
                <a:gd name="T54" fmla="*/ 148 w 345"/>
                <a:gd name="T55" fmla="*/ 426 h 444"/>
                <a:gd name="T56" fmla="*/ 162 w 345"/>
                <a:gd name="T57" fmla="*/ 415 h 444"/>
                <a:gd name="T58" fmla="*/ 171 w 345"/>
                <a:gd name="T59" fmla="*/ 401 h 444"/>
                <a:gd name="T60" fmla="*/ 171 w 345"/>
                <a:gd name="T61" fmla="*/ 401 h 4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5"/>
                <a:gd name="T94" fmla="*/ 0 h 444"/>
                <a:gd name="T95" fmla="*/ 345 w 345"/>
                <a:gd name="T96" fmla="*/ 444 h 4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5" h="444">
                  <a:moveTo>
                    <a:pt x="171" y="401"/>
                  </a:moveTo>
                  <a:lnTo>
                    <a:pt x="335" y="114"/>
                  </a:lnTo>
                  <a:lnTo>
                    <a:pt x="345" y="83"/>
                  </a:lnTo>
                  <a:lnTo>
                    <a:pt x="340" y="54"/>
                  </a:lnTo>
                  <a:lnTo>
                    <a:pt x="324" y="27"/>
                  </a:lnTo>
                  <a:lnTo>
                    <a:pt x="295" y="8"/>
                  </a:lnTo>
                  <a:lnTo>
                    <a:pt x="279" y="2"/>
                  </a:lnTo>
                  <a:lnTo>
                    <a:pt x="260" y="0"/>
                  </a:lnTo>
                  <a:lnTo>
                    <a:pt x="244" y="0"/>
                  </a:lnTo>
                  <a:lnTo>
                    <a:pt x="227" y="4"/>
                  </a:lnTo>
                  <a:lnTo>
                    <a:pt x="211" y="10"/>
                  </a:lnTo>
                  <a:lnTo>
                    <a:pt x="197" y="19"/>
                  </a:lnTo>
                  <a:lnTo>
                    <a:pt x="183" y="29"/>
                  </a:lnTo>
                  <a:lnTo>
                    <a:pt x="173" y="44"/>
                  </a:lnTo>
                  <a:lnTo>
                    <a:pt x="9" y="330"/>
                  </a:lnTo>
                  <a:lnTo>
                    <a:pt x="0" y="361"/>
                  </a:lnTo>
                  <a:lnTo>
                    <a:pt x="4" y="390"/>
                  </a:lnTo>
                  <a:lnTo>
                    <a:pt x="21" y="417"/>
                  </a:lnTo>
                  <a:lnTo>
                    <a:pt x="49" y="436"/>
                  </a:lnTo>
                  <a:lnTo>
                    <a:pt x="65" y="442"/>
                  </a:lnTo>
                  <a:lnTo>
                    <a:pt x="84" y="444"/>
                  </a:lnTo>
                  <a:lnTo>
                    <a:pt x="101" y="444"/>
                  </a:lnTo>
                  <a:lnTo>
                    <a:pt x="117" y="440"/>
                  </a:lnTo>
                  <a:lnTo>
                    <a:pt x="133" y="434"/>
                  </a:lnTo>
                  <a:lnTo>
                    <a:pt x="148" y="426"/>
                  </a:lnTo>
                  <a:lnTo>
                    <a:pt x="162" y="415"/>
                  </a:lnTo>
                  <a:lnTo>
                    <a:pt x="171" y="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auto">
            <a:xfrm>
              <a:off x="3325" y="2105"/>
              <a:ext cx="706" cy="625"/>
            </a:xfrm>
            <a:custGeom>
              <a:avLst/>
              <a:gdLst>
                <a:gd name="T0" fmla="*/ 706 w 706"/>
                <a:gd name="T1" fmla="*/ 311 h 625"/>
                <a:gd name="T2" fmla="*/ 704 w 706"/>
                <a:gd name="T3" fmla="*/ 280 h 625"/>
                <a:gd name="T4" fmla="*/ 699 w 706"/>
                <a:gd name="T5" fmla="*/ 249 h 625"/>
                <a:gd name="T6" fmla="*/ 689 w 706"/>
                <a:gd name="T7" fmla="*/ 220 h 625"/>
                <a:gd name="T8" fmla="*/ 680 w 706"/>
                <a:gd name="T9" fmla="*/ 191 h 625"/>
                <a:gd name="T10" fmla="*/ 664 w 706"/>
                <a:gd name="T11" fmla="*/ 164 h 625"/>
                <a:gd name="T12" fmla="*/ 647 w 706"/>
                <a:gd name="T13" fmla="*/ 139 h 625"/>
                <a:gd name="T14" fmla="*/ 626 w 706"/>
                <a:gd name="T15" fmla="*/ 114 h 625"/>
                <a:gd name="T16" fmla="*/ 603 w 706"/>
                <a:gd name="T17" fmla="*/ 91 h 625"/>
                <a:gd name="T18" fmla="*/ 577 w 706"/>
                <a:gd name="T19" fmla="*/ 70 h 625"/>
                <a:gd name="T20" fmla="*/ 549 w 706"/>
                <a:gd name="T21" fmla="*/ 51 h 625"/>
                <a:gd name="T22" fmla="*/ 518 w 706"/>
                <a:gd name="T23" fmla="*/ 35 h 625"/>
                <a:gd name="T24" fmla="*/ 488 w 706"/>
                <a:gd name="T25" fmla="*/ 22 h 625"/>
                <a:gd name="T26" fmla="*/ 455 w 706"/>
                <a:gd name="T27" fmla="*/ 12 h 625"/>
                <a:gd name="T28" fmla="*/ 422 w 706"/>
                <a:gd name="T29" fmla="*/ 6 h 625"/>
                <a:gd name="T30" fmla="*/ 387 w 706"/>
                <a:gd name="T31" fmla="*/ 2 h 625"/>
                <a:gd name="T32" fmla="*/ 352 w 706"/>
                <a:gd name="T33" fmla="*/ 0 h 625"/>
                <a:gd name="T34" fmla="*/ 281 w 706"/>
                <a:gd name="T35" fmla="*/ 6 h 625"/>
                <a:gd name="T36" fmla="*/ 215 w 706"/>
                <a:gd name="T37" fmla="*/ 24 h 625"/>
                <a:gd name="T38" fmla="*/ 154 w 706"/>
                <a:gd name="T39" fmla="*/ 54 h 625"/>
                <a:gd name="T40" fmla="*/ 103 w 706"/>
                <a:gd name="T41" fmla="*/ 91 h 625"/>
                <a:gd name="T42" fmla="*/ 61 w 706"/>
                <a:gd name="T43" fmla="*/ 137 h 625"/>
                <a:gd name="T44" fmla="*/ 28 w 706"/>
                <a:gd name="T45" fmla="*/ 191 h 625"/>
                <a:gd name="T46" fmla="*/ 7 w 706"/>
                <a:gd name="T47" fmla="*/ 249 h 625"/>
                <a:gd name="T48" fmla="*/ 0 w 706"/>
                <a:gd name="T49" fmla="*/ 311 h 625"/>
                <a:gd name="T50" fmla="*/ 2 w 706"/>
                <a:gd name="T51" fmla="*/ 342 h 625"/>
                <a:gd name="T52" fmla="*/ 7 w 706"/>
                <a:gd name="T53" fmla="*/ 373 h 625"/>
                <a:gd name="T54" fmla="*/ 14 w 706"/>
                <a:gd name="T55" fmla="*/ 402 h 625"/>
                <a:gd name="T56" fmla="*/ 25 w 706"/>
                <a:gd name="T57" fmla="*/ 431 h 625"/>
                <a:gd name="T58" fmla="*/ 39 w 706"/>
                <a:gd name="T59" fmla="*/ 458 h 625"/>
                <a:gd name="T60" fmla="*/ 58 w 706"/>
                <a:gd name="T61" fmla="*/ 485 h 625"/>
                <a:gd name="T62" fmla="*/ 79 w 706"/>
                <a:gd name="T63" fmla="*/ 510 h 625"/>
                <a:gd name="T64" fmla="*/ 103 w 706"/>
                <a:gd name="T65" fmla="*/ 533 h 625"/>
                <a:gd name="T66" fmla="*/ 129 w 706"/>
                <a:gd name="T67" fmla="*/ 554 h 625"/>
                <a:gd name="T68" fmla="*/ 157 w 706"/>
                <a:gd name="T69" fmla="*/ 573 h 625"/>
                <a:gd name="T70" fmla="*/ 185 w 706"/>
                <a:gd name="T71" fmla="*/ 587 h 625"/>
                <a:gd name="T72" fmla="*/ 218 w 706"/>
                <a:gd name="T73" fmla="*/ 600 h 625"/>
                <a:gd name="T74" fmla="*/ 248 w 706"/>
                <a:gd name="T75" fmla="*/ 610 h 625"/>
                <a:gd name="T76" fmla="*/ 283 w 706"/>
                <a:gd name="T77" fmla="*/ 618 h 625"/>
                <a:gd name="T78" fmla="*/ 316 w 706"/>
                <a:gd name="T79" fmla="*/ 623 h 625"/>
                <a:gd name="T80" fmla="*/ 352 w 706"/>
                <a:gd name="T81" fmla="*/ 625 h 625"/>
                <a:gd name="T82" fmla="*/ 387 w 706"/>
                <a:gd name="T83" fmla="*/ 623 h 625"/>
                <a:gd name="T84" fmla="*/ 422 w 706"/>
                <a:gd name="T85" fmla="*/ 618 h 625"/>
                <a:gd name="T86" fmla="*/ 455 w 706"/>
                <a:gd name="T87" fmla="*/ 610 h 625"/>
                <a:gd name="T88" fmla="*/ 488 w 706"/>
                <a:gd name="T89" fmla="*/ 600 h 625"/>
                <a:gd name="T90" fmla="*/ 518 w 706"/>
                <a:gd name="T91" fmla="*/ 587 h 625"/>
                <a:gd name="T92" fmla="*/ 549 w 706"/>
                <a:gd name="T93" fmla="*/ 573 h 625"/>
                <a:gd name="T94" fmla="*/ 577 w 706"/>
                <a:gd name="T95" fmla="*/ 554 h 625"/>
                <a:gd name="T96" fmla="*/ 603 w 706"/>
                <a:gd name="T97" fmla="*/ 533 h 625"/>
                <a:gd name="T98" fmla="*/ 626 w 706"/>
                <a:gd name="T99" fmla="*/ 510 h 625"/>
                <a:gd name="T100" fmla="*/ 647 w 706"/>
                <a:gd name="T101" fmla="*/ 485 h 625"/>
                <a:gd name="T102" fmla="*/ 664 w 706"/>
                <a:gd name="T103" fmla="*/ 458 h 625"/>
                <a:gd name="T104" fmla="*/ 680 w 706"/>
                <a:gd name="T105" fmla="*/ 431 h 625"/>
                <a:gd name="T106" fmla="*/ 689 w 706"/>
                <a:gd name="T107" fmla="*/ 402 h 625"/>
                <a:gd name="T108" fmla="*/ 699 w 706"/>
                <a:gd name="T109" fmla="*/ 373 h 625"/>
                <a:gd name="T110" fmla="*/ 704 w 706"/>
                <a:gd name="T111" fmla="*/ 342 h 625"/>
                <a:gd name="T112" fmla="*/ 706 w 706"/>
                <a:gd name="T113" fmla="*/ 311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6"/>
                <a:gd name="T172" fmla="*/ 0 h 625"/>
                <a:gd name="T173" fmla="*/ 706 w 706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6" h="625">
                  <a:moveTo>
                    <a:pt x="706" y="311"/>
                  </a:moveTo>
                  <a:lnTo>
                    <a:pt x="704" y="280"/>
                  </a:lnTo>
                  <a:lnTo>
                    <a:pt x="699" y="249"/>
                  </a:lnTo>
                  <a:lnTo>
                    <a:pt x="689" y="220"/>
                  </a:lnTo>
                  <a:lnTo>
                    <a:pt x="680" y="191"/>
                  </a:lnTo>
                  <a:lnTo>
                    <a:pt x="664" y="164"/>
                  </a:lnTo>
                  <a:lnTo>
                    <a:pt x="647" y="139"/>
                  </a:lnTo>
                  <a:lnTo>
                    <a:pt x="626" y="114"/>
                  </a:lnTo>
                  <a:lnTo>
                    <a:pt x="603" y="91"/>
                  </a:lnTo>
                  <a:lnTo>
                    <a:pt x="577" y="70"/>
                  </a:lnTo>
                  <a:lnTo>
                    <a:pt x="549" y="51"/>
                  </a:lnTo>
                  <a:lnTo>
                    <a:pt x="518" y="35"/>
                  </a:lnTo>
                  <a:lnTo>
                    <a:pt x="488" y="22"/>
                  </a:lnTo>
                  <a:lnTo>
                    <a:pt x="455" y="12"/>
                  </a:lnTo>
                  <a:lnTo>
                    <a:pt x="422" y="6"/>
                  </a:lnTo>
                  <a:lnTo>
                    <a:pt x="387" y="2"/>
                  </a:lnTo>
                  <a:lnTo>
                    <a:pt x="352" y="0"/>
                  </a:lnTo>
                  <a:lnTo>
                    <a:pt x="281" y="6"/>
                  </a:lnTo>
                  <a:lnTo>
                    <a:pt x="215" y="24"/>
                  </a:lnTo>
                  <a:lnTo>
                    <a:pt x="154" y="54"/>
                  </a:lnTo>
                  <a:lnTo>
                    <a:pt x="103" y="91"/>
                  </a:lnTo>
                  <a:lnTo>
                    <a:pt x="61" y="137"/>
                  </a:lnTo>
                  <a:lnTo>
                    <a:pt x="28" y="191"/>
                  </a:lnTo>
                  <a:lnTo>
                    <a:pt x="7" y="249"/>
                  </a:lnTo>
                  <a:lnTo>
                    <a:pt x="0" y="311"/>
                  </a:lnTo>
                  <a:lnTo>
                    <a:pt x="2" y="342"/>
                  </a:lnTo>
                  <a:lnTo>
                    <a:pt x="7" y="373"/>
                  </a:lnTo>
                  <a:lnTo>
                    <a:pt x="14" y="402"/>
                  </a:lnTo>
                  <a:lnTo>
                    <a:pt x="25" y="431"/>
                  </a:lnTo>
                  <a:lnTo>
                    <a:pt x="39" y="458"/>
                  </a:lnTo>
                  <a:lnTo>
                    <a:pt x="58" y="485"/>
                  </a:lnTo>
                  <a:lnTo>
                    <a:pt x="79" y="510"/>
                  </a:lnTo>
                  <a:lnTo>
                    <a:pt x="103" y="533"/>
                  </a:lnTo>
                  <a:lnTo>
                    <a:pt x="129" y="554"/>
                  </a:lnTo>
                  <a:lnTo>
                    <a:pt x="157" y="573"/>
                  </a:lnTo>
                  <a:lnTo>
                    <a:pt x="185" y="587"/>
                  </a:lnTo>
                  <a:lnTo>
                    <a:pt x="218" y="600"/>
                  </a:lnTo>
                  <a:lnTo>
                    <a:pt x="248" y="610"/>
                  </a:lnTo>
                  <a:lnTo>
                    <a:pt x="283" y="618"/>
                  </a:lnTo>
                  <a:lnTo>
                    <a:pt x="316" y="623"/>
                  </a:lnTo>
                  <a:lnTo>
                    <a:pt x="352" y="625"/>
                  </a:lnTo>
                  <a:lnTo>
                    <a:pt x="387" y="623"/>
                  </a:lnTo>
                  <a:lnTo>
                    <a:pt x="422" y="618"/>
                  </a:lnTo>
                  <a:lnTo>
                    <a:pt x="455" y="610"/>
                  </a:lnTo>
                  <a:lnTo>
                    <a:pt x="488" y="600"/>
                  </a:lnTo>
                  <a:lnTo>
                    <a:pt x="518" y="587"/>
                  </a:lnTo>
                  <a:lnTo>
                    <a:pt x="549" y="573"/>
                  </a:lnTo>
                  <a:lnTo>
                    <a:pt x="577" y="554"/>
                  </a:lnTo>
                  <a:lnTo>
                    <a:pt x="603" y="533"/>
                  </a:lnTo>
                  <a:lnTo>
                    <a:pt x="626" y="510"/>
                  </a:lnTo>
                  <a:lnTo>
                    <a:pt x="647" y="485"/>
                  </a:lnTo>
                  <a:lnTo>
                    <a:pt x="664" y="458"/>
                  </a:lnTo>
                  <a:lnTo>
                    <a:pt x="680" y="431"/>
                  </a:lnTo>
                  <a:lnTo>
                    <a:pt x="689" y="402"/>
                  </a:lnTo>
                  <a:lnTo>
                    <a:pt x="699" y="373"/>
                  </a:lnTo>
                  <a:lnTo>
                    <a:pt x="704" y="342"/>
                  </a:lnTo>
                  <a:lnTo>
                    <a:pt x="706" y="3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3505" y="2264"/>
              <a:ext cx="343" cy="304"/>
            </a:xfrm>
            <a:custGeom>
              <a:avLst/>
              <a:gdLst>
                <a:gd name="T0" fmla="*/ 172 w 343"/>
                <a:gd name="T1" fmla="*/ 304 h 304"/>
                <a:gd name="T2" fmla="*/ 155 w 343"/>
                <a:gd name="T3" fmla="*/ 304 h 304"/>
                <a:gd name="T4" fmla="*/ 139 w 343"/>
                <a:gd name="T5" fmla="*/ 302 h 304"/>
                <a:gd name="T6" fmla="*/ 122 w 343"/>
                <a:gd name="T7" fmla="*/ 297 h 304"/>
                <a:gd name="T8" fmla="*/ 106 w 343"/>
                <a:gd name="T9" fmla="*/ 293 h 304"/>
                <a:gd name="T10" fmla="*/ 92 w 343"/>
                <a:gd name="T11" fmla="*/ 287 h 304"/>
                <a:gd name="T12" fmla="*/ 78 w 343"/>
                <a:gd name="T13" fmla="*/ 279 h 304"/>
                <a:gd name="T14" fmla="*/ 64 w 343"/>
                <a:gd name="T15" fmla="*/ 270 h 304"/>
                <a:gd name="T16" fmla="*/ 52 w 343"/>
                <a:gd name="T17" fmla="*/ 260 h 304"/>
                <a:gd name="T18" fmla="*/ 31 w 343"/>
                <a:gd name="T19" fmla="*/ 237 h 304"/>
                <a:gd name="T20" fmla="*/ 14 w 343"/>
                <a:gd name="T21" fmla="*/ 210 h 304"/>
                <a:gd name="T22" fmla="*/ 3 w 343"/>
                <a:gd name="T23" fmla="*/ 183 h 304"/>
                <a:gd name="T24" fmla="*/ 0 w 343"/>
                <a:gd name="T25" fmla="*/ 152 h 304"/>
                <a:gd name="T26" fmla="*/ 3 w 343"/>
                <a:gd name="T27" fmla="*/ 123 h 304"/>
                <a:gd name="T28" fmla="*/ 14 w 343"/>
                <a:gd name="T29" fmla="*/ 94 h 304"/>
                <a:gd name="T30" fmla="*/ 31 w 343"/>
                <a:gd name="T31" fmla="*/ 69 h 304"/>
                <a:gd name="T32" fmla="*/ 52 w 343"/>
                <a:gd name="T33" fmla="*/ 46 h 304"/>
                <a:gd name="T34" fmla="*/ 64 w 343"/>
                <a:gd name="T35" fmla="*/ 36 h 304"/>
                <a:gd name="T36" fmla="*/ 78 w 343"/>
                <a:gd name="T37" fmla="*/ 27 h 304"/>
                <a:gd name="T38" fmla="*/ 92 w 343"/>
                <a:gd name="T39" fmla="*/ 19 h 304"/>
                <a:gd name="T40" fmla="*/ 106 w 343"/>
                <a:gd name="T41" fmla="*/ 13 h 304"/>
                <a:gd name="T42" fmla="*/ 122 w 343"/>
                <a:gd name="T43" fmla="*/ 7 h 304"/>
                <a:gd name="T44" fmla="*/ 139 w 343"/>
                <a:gd name="T45" fmla="*/ 3 h 304"/>
                <a:gd name="T46" fmla="*/ 155 w 343"/>
                <a:gd name="T47" fmla="*/ 0 h 304"/>
                <a:gd name="T48" fmla="*/ 172 w 343"/>
                <a:gd name="T49" fmla="*/ 0 h 304"/>
                <a:gd name="T50" fmla="*/ 188 w 343"/>
                <a:gd name="T51" fmla="*/ 0 h 304"/>
                <a:gd name="T52" fmla="*/ 207 w 343"/>
                <a:gd name="T53" fmla="*/ 3 h 304"/>
                <a:gd name="T54" fmla="*/ 223 w 343"/>
                <a:gd name="T55" fmla="*/ 7 h 304"/>
                <a:gd name="T56" fmla="*/ 237 w 343"/>
                <a:gd name="T57" fmla="*/ 13 h 304"/>
                <a:gd name="T58" fmla="*/ 254 w 343"/>
                <a:gd name="T59" fmla="*/ 19 h 304"/>
                <a:gd name="T60" fmla="*/ 268 w 343"/>
                <a:gd name="T61" fmla="*/ 27 h 304"/>
                <a:gd name="T62" fmla="*/ 282 w 343"/>
                <a:gd name="T63" fmla="*/ 36 h 304"/>
                <a:gd name="T64" fmla="*/ 294 w 343"/>
                <a:gd name="T65" fmla="*/ 46 h 304"/>
                <a:gd name="T66" fmla="*/ 315 w 343"/>
                <a:gd name="T67" fmla="*/ 69 h 304"/>
                <a:gd name="T68" fmla="*/ 331 w 343"/>
                <a:gd name="T69" fmla="*/ 94 h 304"/>
                <a:gd name="T70" fmla="*/ 340 w 343"/>
                <a:gd name="T71" fmla="*/ 123 h 304"/>
                <a:gd name="T72" fmla="*/ 343 w 343"/>
                <a:gd name="T73" fmla="*/ 152 h 304"/>
                <a:gd name="T74" fmla="*/ 340 w 343"/>
                <a:gd name="T75" fmla="*/ 183 h 304"/>
                <a:gd name="T76" fmla="*/ 329 w 343"/>
                <a:gd name="T77" fmla="*/ 212 h 304"/>
                <a:gd name="T78" fmla="*/ 315 w 343"/>
                <a:gd name="T79" fmla="*/ 237 h 304"/>
                <a:gd name="T80" fmla="*/ 294 w 343"/>
                <a:gd name="T81" fmla="*/ 260 h 304"/>
                <a:gd name="T82" fmla="*/ 268 w 343"/>
                <a:gd name="T83" fmla="*/ 279 h 304"/>
                <a:gd name="T84" fmla="*/ 240 w 343"/>
                <a:gd name="T85" fmla="*/ 291 h 304"/>
                <a:gd name="T86" fmla="*/ 207 w 343"/>
                <a:gd name="T87" fmla="*/ 302 h 304"/>
                <a:gd name="T88" fmla="*/ 172 w 343"/>
                <a:gd name="T89" fmla="*/ 304 h 3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43"/>
                <a:gd name="T136" fmla="*/ 0 h 304"/>
                <a:gd name="T137" fmla="*/ 343 w 343"/>
                <a:gd name="T138" fmla="*/ 304 h 3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43" h="304">
                  <a:moveTo>
                    <a:pt x="172" y="304"/>
                  </a:moveTo>
                  <a:lnTo>
                    <a:pt x="155" y="304"/>
                  </a:lnTo>
                  <a:lnTo>
                    <a:pt x="139" y="302"/>
                  </a:lnTo>
                  <a:lnTo>
                    <a:pt x="122" y="297"/>
                  </a:lnTo>
                  <a:lnTo>
                    <a:pt x="106" y="293"/>
                  </a:lnTo>
                  <a:lnTo>
                    <a:pt x="92" y="287"/>
                  </a:lnTo>
                  <a:lnTo>
                    <a:pt x="78" y="279"/>
                  </a:lnTo>
                  <a:lnTo>
                    <a:pt x="64" y="270"/>
                  </a:lnTo>
                  <a:lnTo>
                    <a:pt x="52" y="260"/>
                  </a:lnTo>
                  <a:lnTo>
                    <a:pt x="31" y="237"/>
                  </a:lnTo>
                  <a:lnTo>
                    <a:pt x="14" y="210"/>
                  </a:lnTo>
                  <a:lnTo>
                    <a:pt x="3" y="183"/>
                  </a:lnTo>
                  <a:lnTo>
                    <a:pt x="0" y="152"/>
                  </a:lnTo>
                  <a:lnTo>
                    <a:pt x="3" y="123"/>
                  </a:lnTo>
                  <a:lnTo>
                    <a:pt x="14" y="94"/>
                  </a:lnTo>
                  <a:lnTo>
                    <a:pt x="31" y="69"/>
                  </a:lnTo>
                  <a:lnTo>
                    <a:pt x="52" y="46"/>
                  </a:lnTo>
                  <a:lnTo>
                    <a:pt x="64" y="36"/>
                  </a:lnTo>
                  <a:lnTo>
                    <a:pt x="78" y="27"/>
                  </a:lnTo>
                  <a:lnTo>
                    <a:pt x="92" y="19"/>
                  </a:lnTo>
                  <a:lnTo>
                    <a:pt x="106" y="13"/>
                  </a:lnTo>
                  <a:lnTo>
                    <a:pt x="122" y="7"/>
                  </a:lnTo>
                  <a:lnTo>
                    <a:pt x="139" y="3"/>
                  </a:lnTo>
                  <a:lnTo>
                    <a:pt x="155" y="0"/>
                  </a:lnTo>
                  <a:lnTo>
                    <a:pt x="172" y="0"/>
                  </a:lnTo>
                  <a:lnTo>
                    <a:pt x="188" y="0"/>
                  </a:lnTo>
                  <a:lnTo>
                    <a:pt x="207" y="3"/>
                  </a:lnTo>
                  <a:lnTo>
                    <a:pt x="223" y="7"/>
                  </a:lnTo>
                  <a:lnTo>
                    <a:pt x="237" y="13"/>
                  </a:lnTo>
                  <a:lnTo>
                    <a:pt x="254" y="19"/>
                  </a:lnTo>
                  <a:lnTo>
                    <a:pt x="268" y="27"/>
                  </a:lnTo>
                  <a:lnTo>
                    <a:pt x="282" y="36"/>
                  </a:lnTo>
                  <a:lnTo>
                    <a:pt x="294" y="46"/>
                  </a:lnTo>
                  <a:lnTo>
                    <a:pt x="315" y="69"/>
                  </a:lnTo>
                  <a:lnTo>
                    <a:pt x="331" y="94"/>
                  </a:lnTo>
                  <a:lnTo>
                    <a:pt x="340" y="123"/>
                  </a:lnTo>
                  <a:lnTo>
                    <a:pt x="343" y="152"/>
                  </a:lnTo>
                  <a:lnTo>
                    <a:pt x="340" y="183"/>
                  </a:lnTo>
                  <a:lnTo>
                    <a:pt x="329" y="212"/>
                  </a:lnTo>
                  <a:lnTo>
                    <a:pt x="315" y="237"/>
                  </a:lnTo>
                  <a:lnTo>
                    <a:pt x="294" y="260"/>
                  </a:lnTo>
                  <a:lnTo>
                    <a:pt x="268" y="279"/>
                  </a:lnTo>
                  <a:lnTo>
                    <a:pt x="240" y="291"/>
                  </a:lnTo>
                  <a:lnTo>
                    <a:pt x="207" y="302"/>
                  </a:lnTo>
                  <a:lnTo>
                    <a:pt x="172" y="3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auto">
            <a:xfrm>
              <a:off x="3034" y="1646"/>
              <a:ext cx="1999" cy="1904"/>
            </a:xfrm>
            <a:custGeom>
              <a:avLst/>
              <a:gdLst>
                <a:gd name="T0" fmla="*/ 1936 w 1999"/>
                <a:gd name="T1" fmla="*/ 1231 h 1904"/>
                <a:gd name="T2" fmla="*/ 1703 w 1999"/>
                <a:gd name="T3" fmla="*/ 1119 h 1904"/>
                <a:gd name="T4" fmla="*/ 1713 w 1999"/>
                <a:gd name="T5" fmla="*/ 853 h 1904"/>
                <a:gd name="T6" fmla="*/ 1785 w 1999"/>
                <a:gd name="T7" fmla="*/ 745 h 1904"/>
                <a:gd name="T8" fmla="*/ 1825 w 1999"/>
                <a:gd name="T9" fmla="*/ 438 h 1904"/>
                <a:gd name="T10" fmla="*/ 1647 w 1999"/>
                <a:gd name="T11" fmla="*/ 159 h 1904"/>
                <a:gd name="T12" fmla="*/ 1480 w 1999"/>
                <a:gd name="T13" fmla="*/ 66 h 1904"/>
                <a:gd name="T14" fmla="*/ 1286 w 1999"/>
                <a:gd name="T15" fmla="*/ 27 h 1904"/>
                <a:gd name="T16" fmla="*/ 1074 w 1999"/>
                <a:gd name="T17" fmla="*/ 54 h 1904"/>
                <a:gd name="T18" fmla="*/ 828 w 1999"/>
                <a:gd name="T19" fmla="*/ 10 h 1904"/>
                <a:gd name="T20" fmla="*/ 476 w 1999"/>
                <a:gd name="T21" fmla="*/ 41 h 1904"/>
                <a:gd name="T22" fmla="*/ 185 w 1999"/>
                <a:gd name="T23" fmla="*/ 274 h 1904"/>
                <a:gd name="T24" fmla="*/ 119 w 1999"/>
                <a:gd name="T25" fmla="*/ 558 h 1904"/>
                <a:gd name="T26" fmla="*/ 229 w 1999"/>
                <a:gd name="T27" fmla="*/ 608 h 1904"/>
                <a:gd name="T28" fmla="*/ 307 w 1999"/>
                <a:gd name="T29" fmla="*/ 525 h 1904"/>
                <a:gd name="T30" fmla="*/ 398 w 1999"/>
                <a:gd name="T31" fmla="*/ 301 h 1904"/>
                <a:gd name="T32" fmla="*/ 628 w 1999"/>
                <a:gd name="T33" fmla="*/ 178 h 1904"/>
                <a:gd name="T34" fmla="*/ 870 w 1999"/>
                <a:gd name="T35" fmla="*/ 199 h 1904"/>
                <a:gd name="T36" fmla="*/ 1004 w 1999"/>
                <a:gd name="T37" fmla="*/ 255 h 1904"/>
                <a:gd name="T38" fmla="*/ 1128 w 1999"/>
                <a:gd name="T39" fmla="*/ 218 h 1904"/>
                <a:gd name="T40" fmla="*/ 1332 w 1999"/>
                <a:gd name="T41" fmla="*/ 205 h 1904"/>
                <a:gd name="T42" fmla="*/ 1555 w 1999"/>
                <a:gd name="T43" fmla="*/ 324 h 1904"/>
                <a:gd name="T44" fmla="*/ 1642 w 1999"/>
                <a:gd name="T45" fmla="*/ 537 h 1904"/>
                <a:gd name="T46" fmla="*/ 1574 w 1999"/>
                <a:gd name="T47" fmla="*/ 726 h 1904"/>
                <a:gd name="T48" fmla="*/ 1516 w 1999"/>
                <a:gd name="T49" fmla="*/ 809 h 1904"/>
                <a:gd name="T50" fmla="*/ 1471 w 1999"/>
                <a:gd name="T51" fmla="*/ 1050 h 1904"/>
                <a:gd name="T52" fmla="*/ 1713 w 1999"/>
                <a:gd name="T53" fmla="*/ 1354 h 1904"/>
                <a:gd name="T54" fmla="*/ 1539 w 1999"/>
                <a:gd name="T55" fmla="*/ 1406 h 1904"/>
                <a:gd name="T56" fmla="*/ 1464 w 1999"/>
                <a:gd name="T57" fmla="*/ 1401 h 1904"/>
                <a:gd name="T58" fmla="*/ 1260 w 1999"/>
                <a:gd name="T59" fmla="*/ 1322 h 1904"/>
                <a:gd name="T60" fmla="*/ 1124 w 1999"/>
                <a:gd name="T61" fmla="*/ 1119 h 1904"/>
                <a:gd name="T62" fmla="*/ 1147 w 1999"/>
                <a:gd name="T63" fmla="*/ 909 h 1904"/>
                <a:gd name="T64" fmla="*/ 1210 w 1999"/>
                <a:gd name="T65" fmla="*/ 803 h 1904"/>
                <a:gd name="T66" fmla="*/ 1262 w 1999"/>
                <a:gd name="T67" fmla="*/ 770 h 1904"/>
                <a:gd name="T68" fmla="*/ 1250 w 1999"/>
                <a:gd name="T69" fmla="*/ 660 h 1904"/>
                <a:gd name="T70" fmla="*/ 1124 w 1999"/>
                <a:gd name="T71" fmla="*/ 650 h 1904"/>
                <a:gd name="T72" fmla="*/ 945 w 1999"/>
                <a:gd name="T73" fmla="*/ 689 h 1904"/>
                <a:gd name="T74" fmla="*/ 863 w 1999"/>
                <a:gd name="T75" fmla="*/ 770 h 1904"/>
                <a:gd name="T76" fmla="*/ 929 w 1999"/>
                <a:gd name="T77" fmla="*/ 855 h 1904"/>
                <a:gd name="T78" fmla="*/ 926 w 1999"/>
                <a:gd name="T79" fmla="*/ 1102 h 1904"/>
                <a:gd name="T80" fmla="*/ 1098 w 1999"/>
                <a:gd name="T81" fmla="*/ 1424 h 1904"/>
                <a:gd name="T82" fmla="*/ 1269 w 1999"/>
                <a:gd name="T83" fmla="*/ 1530 h 1904"/>
                <a:gd name="T84" fmla="*/ 612 w 1999"/>
                <a:gd name="T85" fmla="*/ 1534 h 1904"/>
                <a:gd name="T86" fmla="*/ 776 w 1999"/>
                <a:gd name="T87" fmla="*/ 1692 h 1904"/>
                <a:gd name="T88" fmla="*/ 915 w 1999"/>
                <a:gd name="T89" fmla="*/ 1684 h 1904"/>
                <a:gd name="T90" fmla="*/ 851 w 1999"/>
                <a:gd name="T91" fmla="*/ 1486 h 1904"/>
                <a:gd name="T92" fmla="*/ 659 w 1999"/>
                <a:gd name="T93" fmla="*/ 1364 h 1904"/>
                <a:gd name="T94" fmla="*/ 291 w 1999"/>
                <a:gd name="T95" fmla="*/ 1206 h 1904"/>
                <a:gd name="T96" fmla="*/ 403 w 1999"/>
                <a:gd name="T97" fmla="*/ 922 h 1904"/>
                <a:gd name="T98" fmla="*/ 241 w 1999"/>
                <a:gd name="T99" fmla="*/ 706 h 1904"/>
                <a:gd name="T100" fmla="*/ 145 w 1999"/>
                <a:gd name="T101" fmla="*/ 1077 h 1904"/>
                <a:gd name="T102" fmla="*/ 298 w 1999"/>
                <a:gd name="T103" fmla="*/ 1379 h 1904"/>
                <a:gd name="T104" fmla="*/ 1511 w 1999"/>
                <a:gd name="T105" fmla="*/ 1576 h 1904"/>
                <a:gd name="T106" fmla="*/ 1743 w 1999"/>
                <a:gd name="T107" fmla="*/ 1534 h 1904"/>
                <a:gd name="T108" fmla="*/ 1936 w 1999"/>
                <a:gd name="T109" fmla="*/ 1412 h 19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99"/>
                <a:gd name="T166" fmla="*/ 0 h 1904"/>
                <a:gd name="T167" fmla="*/ 1999 w 1999"/>
                <a:gd name="T168" fmla="*/ 1904 h 19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99" h="1904">
                  <a:moveTo>
                    <a:pt x="1990" y="1277"/>
                  </a:moveTo>
                  <a:lnTo>
                    <a:pt x="1983" y="1266"/>
                  </a:lnTo>
                  <a:lnTo>
                    <a:pt x="1975" y="1258"/>
                  </a:lnTo>
                  <a:lnTo>
                    <a:pt x="1968" y="1250"/>
                  </a:lnTo>
                  <a:lnTo>
                    <a:pt x="1957" y="1241"/>
                  </a:lnTo>
                  <a:lnTo>
                    <a:pt x="1947" y="1237"/>
                  </a:lnTo>
                  <a:lnTo>
                    <a:pt x="1936" y="1231"/>
                  </a:lnTo>
                  <a:lnTo>
                    <a:pt x="1924" y="1229"/>
                  </a:lnTo>
                  <a:lnTo>
                    <a:pt x="1910" y="1227"/>
                  </a:lnTo>
                  <a:lnTo>
                    <a:pt x="1858" y="1219"/>
                  </a:lnTo>
                  <a:lnTo>
                    <a:pt x="1811" y="1204"/>
                  </a:lnTo>
                  <a:lnTo>
                    <a:pt x="1769" y="1181"/>
                  </a:lnTo>
                  <a:lnTo>
                    <a:pt x="1734" y="1152"/>
                  </a:lnTo>
                  <a:lnTo>
                    <a:pt x="1703" y="1119"/>
                  </a:lnTo>
                  <a:lnTo>
                    <a:pt x="1680" y="1079"/>
                  </a:lnTo>
                  <a:lnTo>
                    <a:pt x="1666" y="1038"/>
                  </a:lnTo>
                  <a:lnTo>
                    <a:pt x="1661" y="992"/>
                  </a:lnTo>
                  <a:lnTo>
                    <a:pt x="1663" y="957"/>
                  </a:lnTo>
                  <a:lnTo>
                    <a:pt x="1675" y="920"/>
                  </a:lnTo>
                  <a:lnTo>
                    <a:pt x="1692" y="886"/>
                  </a:lnTo>
                  <a:lnTo>
                    <a:pt x="1713" y="853"/>
                  </a:lnTo>
                  <a:lnTo>
                    <a:pt x="1710" y="853"/>
                  </a:lnTo>
                  <a:lnTo>
                    <a:pt x="1710" y="855"/>
                  </a:lnTo>
                  <a:lnTo>
                    <a:pt x="1708" y="857"/>
                  </a:lnTo>
                  <a:lnTo>
                    <a:pt x="1736" y="822"/>
                  </a:lnTo>
                  <a:lnTo>
                    <a:pt x="1762" y="785"/>
                  </a:lnTo>
                  <a:lnTo>
                    <a:pt x="1785" y="745"/>
                  </a:lnTo>
                  <a:lnTo>
                    <a:pt x="1804" y="704"/>
                  </a:lnTo>
                  <a:lnTo>
                    <a:pt x="1818" y="662"/>
                  </a:lnTo>
                  <a:lnTo>
                    <a:pt x="1828" y="621"/>
                  </a:lnTo>
                  <a:lnTo>
                    <a:pt x="1835" y="579"/>
                  </a:lnTo>
                  <a:lnTo>
                    <a:pt x="1837" y="537"/>
                  </a:lnTo>
                  <a:lnTo>
                    <a:pt x="1835" y="488"/>
                  </a:lnTo>
                  <a:lnTo>
                    <a:pt x="1825" y="438"/>
                  </a:lnTo>
                  <a:lnTo>
                    <a:pt x="1811" y="388"/>
                  </a:lnTo>
                  <a:lnTo>
                    <a:pt x="1792" y="342"/>
                  </a:lnTo>
                  <a:lnTo>
                    <a:pt x="1769" y="297"/>
                  </a:lnTo>
                  <a:lnTo>
                    <a:pt x="1741" y="255"/>
                  </a:lnTo>
                  <a:lnTo>
                    <a:pt x="1706" y="213"/>
                  </a:lnTo>
                  <a:lnTo>
                    <a:pt x="1668" y="176"/>
                  </a:lnTo>
                  <a:lnTo>
                    <a:pt x="1647" y="159"/>
                  </a:lnTo>
                  <a:lnTo>
                    <a:pt x="1626" y="143"/>
                  </a:lnTo>
                  <a:lnTo>
                    <a:pt x="1602" y="126"/>
                  </a:lnTo>
                  <a:lnTo>
                    <a:pt x="1579" y="112"/>
                  </a:lnTo>
                  <a:lnTo>
                    <a:pt x="1555" y="99"/>
                  </a:lnTo>
                  <a:lnTo>
                    <a:pt x="1530" y="87"/>
                  </a:lnTo>
                  <a:lnTo>
                    <a:pt x="1506" y="76"/>
                  </a:lnTo>
                  <a:lnTo>
                    <a:pt x="1480" y="66"/>
                  </a:lnTo>
                  <a:lnTo>
                    <a:pt x="1452" y="56"/>
                  </a:lnTo>
                  <a:lnTo>
                    <a:pt x="1426" y="49"/>
                  </a:lnTo>
                  <a:lnTo>
                    <a:pt x="1398" y="41"/>
                  </a:lnTo>
                  <a:lnTo>
                    <a:pt x="1372" y="37"/>
                  </a:lnTo>
                  <a:lnTo>
                    <a:pt x="1344" y="33"/>
                  </a:lnTo>
                  <a:lnTo>
                    <a:pt x="1316" y="29"/>
                  </a:lnTo>
                  <a:lnTo>
                    <a:pt x="1286" y="27"/>
                  </a:lnTo>
                  <a:lnTo>
                    <a:pt x="1257" y="27"/>
                  </a:lnTo>
                  <a:lnTo>
                    <a:pt x="1227" y="27"/>
                  </a:lnTo>
                  <a:lnTo>
                    <a:pt x="1196" y="29"/>
                  </a:lnTo>
                  <a:lnTo>
                    <a:pt x="1166" y="33"/>
                  </a:lnTo>
                  <a:lnTo>
                    <a:pt x="1135" y="39"/>
                  </a:lnTo>
                  <a:lnTo>
                    <a:pt x="1105" y="45"/>
                  </a:lnTo>
                  <a:lnTo>
                    <a:pt x="1074" y="54"/>
                  </a:lnTo>
                  <a:lnTo>
                    <a:pt x="1044" y="62"/>
                  </a:lnTo>
                  <a:lnTo>
                    <a:pt x="1016" y="72"/>
                  </a:lnTo>
                  <a:lnTo>
                    <a:pt x="980" y="56"/>
                  </a:lnTo>
                  <a:lnTo>
                    <a:pt x="945" y="41"/>
                  </a:lnTo>
                  <a:lnTo>
                    <a:pt x="908" y="29"/>
                  </a:lnTo>
                  <a:lnTo>
                    <a:pt x="868" y="18"/>
                  </a:lnTo>
                  <a:lnTo>
                    <a:pt x="828" y="10"/>
                  </a:lnTo>
                  <a:lnTo>
                    <a:pt x="788" y="4"/>
                  </a:lnTo>
                  <a:lnTo>
                    <a:pt x="748" y="2"/>
                  </a:lnTo>
                  <a:lnTo>
                    <a:pt x="706" y="0"/>
                  </a:lnTo>
                  <a:lnTo>
                    <a:pt x="645" y="2"/>
                  </a:lnTo>
                  <a:lnTo>
                    <a:pt x="586" y="10"/>
                  </a:lnTo>
                  <a:lnTo>
                    <a:pt x="530" y="22"/>
                  </a:lnTo>
                  <a:lnTo>
                    <a:pt x="476" y="41"/>
                  </a:lnTo>
                  <a:lnTo>
                    <a:pt x="424" y="62"/>
                  </a:lnTo>
                  <a:lnTo>
                    <a:pt x="375" y="89"/>
                  </a:lnTo>
                  <a:lnTo>
                    <a:pt x="328" y="120"/>
                  </a:lnTo>
                  <a:lnTo>
                    <a:pt x="286" y="153"/>
                  </a:lnTo>
                  <a:lnTo>
                    <a:pt x="248" y="191"/>
                  </a:lnTo>
                  <a:lnTo>
                    <a:pt x="213" y="230"/>
                  </a:lnTo>
                  <a:lnTo>
                    <a:pt x="185" y="274"/>
                  </a:lnTo>
                  <a:lnTo>
                    <a:pt x="159" y="319"/>
                  </a:lnTo>
                  <a:lnTo>
                    <a:pt x="138" y="369"/>
                  </a:lnTo>
                  <a:lnTo>
                    <a:pt x="124" y="419"/>
                  </a:lnTo>
                  <a:lnTo>
                    <a:pt x="115" y="471"/>
                  </a:lnTo>
                  <a:lnTo>
                    <a:pt x="112" y="525"/>
                  </a:lnTo>
                  <a:lnTo>
                    <a:pt x="115" y="542"/>
                  </a:lnTo>
                  <a:lnTo>
                    <a:pt x="119" y="558"/>
                  </a:lnTo>
                  <a:lnTo>
                    <a:pt x="129" y="573"/>
                  </a:lnTo>
                  <a:lnTo>
                    <a:pt x="140" y="585"/>
                  </a:lnTo>
                  <a:lnTo>
                    <a:pt x="157" y="596"/>
                  </a:lnTo>
                  <a:lnTo>
                    <a:pt x="173" y="604"/>
                  </a:lnTo>
                  <a:lnTo>
                    <a:pt x="192" y="608"/>
                  </a:lnTo>
                  <a:lnTo>
                    <a:pt x="211" y="610"/>
                  </a:lnTo>
                  <a:lnTo>
                    <a:pt x="229" y="608"/>
                  </a:lnTo>
                  <a:lnTo>
                    <a:pt x="248" y="604"/>
                  </a:lnTo>
                  <a:lnTo>
                    <a:pt x="265" y="596"/>
                  </a:lnTo>
                  <a:lnTo>
                    <a:pt x="279" y="585"/>
                  </a:lnTo>
                  <a:lnTo>
                    <a:pt x="291" y="573"/>
                  </a:lnTo>
                  <a:lnTo>
                    <a:pt x="300" y="558"/>
                  </a:lnTo>
                  <a:lnTo>
                    <a:pt x="305" y="542"/>
                  </a:lnTo>
                  <a:lnTo>
                    <a:pt x="307" y="525"/>
                  </a:lnTo>
                  <a:lnTo>
                    <a:pt x="309" y="490"/>
                  </a:lnTo>
                  <a:lnTo>
                    <a:pt x="314" y="454"/>
                  </a:lnTo>
                  <a:lnTo>
                    <a:pt x="323" y="421"/>
                  </a:lnTo>
                  <a:lnTo>
                    <a:pt x="337" y="390"/>
                  </a:lnTo>
                  <a:lnTo>
                    <a:pt x="354" y="359"/>
                  </a:lnTo>
                  <a:lnTo>
                    <a:pt x="375" y="330"/>
                  </a:lnTo>
                  <a:lnTo>
                    <a:pt x="398" y="301"/>
                  </a:lnTo>
                  <a:lnTo>
                    <a:pt x="424" y="276"/>
                  </a:lnTo>
                  <a:lnTo>
                    <a:pt x="452" y="251"/>
                  </a:lnTo>
                  <a:lnTo>
                    <a:pt x="485" y="230"/>
                  </a:lnTo>
                  <a:lnTo>
                    <a:pt x="518" y="213"/>
                  </a:lnTo>
                  <a:lnTo>
                    <a:pt x="553" y="199"/>
                  </a:lnTo>
                  <a:lnTo>
                    <a:pt x="591" y="186"/>
                  </a:lnTo>
                  <a:lnTo>
                    <a:pt x="628" y="178"/>
                  </a:lnTo>
                  <a:lnTo>
                    <a:pt x="666" y="174"/>
                  </a:lnTo>
                  <a:lnTo>
                    <a:pt x="706" y="172"/>
                  </a:lnTo>
                  <a:lnTo>
                    <a:pt x="741" y="174"/>
                  </a:lnTo>
                  <a:lnTo>
                    <a:pt x="774" y="176"/>
                  </a:lnTo>
                  <a:lnTo>
                    <a:pt x="807" y="182"/>
                  </a:lnTo>
                  <a:lnTo>
                    <a:pt x="840" y="189"/>
                  </a:lnTo>
                  <a:lnTo>
                    <a:pt x="870" y="199"/>
                  </a:lnTo>
                  <a:lnTo>
                    <a:pt x="898" y="211"/>
                  </a:lnTo>
                  <a:lnTo>
                    <a:pt x="926" y="224"/>
                  </a:lnTo>
                  <a:lnTo>
                    <a:pt x="952" y="238"/>
                  </a:lnTo>
                  <a:lnTo>
                    <a:pt x="964" y="245"/>
                  </a:lnTo>
                  <a:lnTo>
                    <a:pt x="978" y="251"/>
                  </a:lnTo>
                  <a:lnTo>
                    <a:pt x="990" y="253"/>
                  </a:lnTo>
                  <a:lnTo>
                    <a:pt x="1004" y="255"/>
                  </a:lnTo>
                  <a:lnTo>
                    <a:pt x="1018" y="255"/>
                  </a:lnTo>
                  <a:lnTo>
                    <a:pt x="1032" y="253"/>
                  </a:lnTo>
                  <a:lnTo>
                    <a:pt x="1046" y="251"/>
                  </a:lnTo>
                  <a:lnTo>
                    <a:pt x="1058" y="245"/>
                  </a:lnTo>
                  <a:lnTo>
                    <a:pt x="1079" y="234"/>
                  </a:lnTo>
                  <a:lnTo>
                    <a:pt x="1102" y="226"/>
                  </a:lnTo>
                  <a:lnTo>
                    <a:pt x="1128" y="218"/>
                  </a:lnTo>
                  <a:lnTo>
                    <a:pt x="1154" y="211"/>
                  </a:lnTo>
                  <a:lnTo>
                    <a:pt x="1180" y="205"/>
                  </a:lnTo>
                  <a:lnTo>
                    <a:pt x="1206" y="201"/>
                  </a:lnTo>
                  <a:lnTo>
                    <a:pt x="1232" y="199"/>
                  </a:lnTo>
                  <a:lnTo>
                    <a:pt x="1257" y="199"/>
                  </a:lnTo>
                  <a:lnTo>
                    <a:pt x="1295" y="201"/>
                  </a:lnTo>
                  <a:lnTo>
                    <a:pt x="1332" y="205"/>
                  </a:lnTo>
                  <a:lnTo>
                    <a:pt x="1370" y="213"/>
                  </a:lnTo>
                  <a:lnTo>
                    <a:pt x="1405" y="224"/>
                  </a:lnTo>
                  <a:lnTo>
                    <a:pt x="1438" y="238"/>
                  </a:lnTo>
                  <a:lnTo>
                    <a:pt x="1471" y="255"/>
                  </a:lnTo>
                  <a:lnTo>
                    <a:pt x="1501" y="276"/>
                  </a:lnTo>
                  <a:lnTo>
                    <a:pt x="1530" y="299"/>
                  </a:lnTo>
                  <a:lnTo>
                    <a:pt x="1555" y="324"/>
                  </a:lnTo>
                  <a:lnTo>
                    <a:pt x="1579" y="351"/>
                  </a:lnTo>
                  <a:lnTo>
                    <a:pt x="1598" y="378"/>
                  </a:lnTo>
                  <a:lnTo>
                    <a:pt x="1614" y="409"/>
                  </a:lnTo>
                  <a:lnTo>
                    <a:pt x="1626" y="438"/>
                  </a:lnTo>
                  <a:lnTo>
                    <a:pt x="1635" y="471"/>
                  </a:lnTo>
                  <a:lnTo>
                    <a:pt x="1640" y="504"/>
                  </a:lnTo>
                  <a:lnTo>
                    <a:pt x="1642" y="537"/>
                  </a:lnTo>
                  <a:lnTo>
                    <a:pt x="1640" y="564"/>
                  </a:lnTo>
                  <a:lnTo>
                    <a:pt x="1638" y="594"/>
                  </a:lnTo>
                  <a:lnTo>
                    <a:pt x="1631" y="621"/>
                  </a:lnTo>
                  <a:lnTo>
                    <a:pt x="1621" y="647"/>
                  </a:lnTo>
                  <a:lnTo>
                    <a:pt x="1607" y="674"/>
                  </a:lnTo>
                  <a:lnTo>
                    <a:pt x="1593" y="701"/>
                  </a:lnTo>
                  <a:lnTo>
                    <a:pt x="1574" y="726"/>
                  </a:lnTo>
                  <a:lnTo>
                    <a:pt x="1555" y="749"/>
                  </a:lnTo>
                  <a:lnTo>
                    <a:pt x="1555" y="751"/>
                  </a:lnTo>
                  <a:lnTo>
                    <a:pt x="1553" y="753"/>
                  </a:lnTo>
                  <a:lnTo>
                    <a:pt x="1534" y="780"/>
                  </a:lnTo>
                  <a:lnTo>
                    <a:pt x="1516" y="809"/>
                  </a:lnTo>
                  <a:lnTo>
                    <a:pt x="1501" y="839"/>
                  </a:lnTo>
                  <a:lnTo>
                    <a:pt x="1490" y="870"/>
                  </a:lnTo>
                  <a:lnTo>
                    <a:pt x="1478" y="899"/>
                  </a:lnTo>
                  <a:lnTo>
                    <a:pt x="1471" y="930"/>
                  </a:lnTo>
                  <a:lnTo>
                    <a:pt x="1469" y="961"/>
                  </a:lnTo>
                  <a:lnTo>
                    <a:pt x="1466" y="992"/>
                  </a:lnTo>
                  <a:lnTo>
                    <a:pt x="1471" y="1050"/>
                  </a:lnTo>
                  <a:lnTo>
                    <a:pt x="1485" y="1104"/>
                  </a:lnTo>
                  <a:lnTo>
                    <a:pt x="1506" y="1156"/>
                  </a:lnTo>
                  <a:lnTo>
                    <a:pt x="1534" y="1204"/>
                  </a:lnTo>
                  <a:lnTo>
                    <a:pt x="1572" y="1250"/>
                  </a:lnTo>
                  <a:lnTo>
                    <a:pt x="1612" y="1289"/>
                  </a:lnTo>
                  <a:lnTo>
                    <a:pt x="1661" y="1325"/>
                  </a:lnTo>
                  <a:lnTo>
                    <a:pt x="1713" y="1354"/>
                  </a:lnTo>
                  <a:lnTo>
                    <a:pt x="1689" y="1366"/>
                  </a:lnTo>
                  <a:lnTo>
                    <a:pt x="1666" y="1376"/>
                  </a:lnTo>
                  <a:lnTo>
                    <a:pt x="1642" y="1385"/>
                  </a:lnTo>
                  <a:lnTo>
                    <a:pt x="1616" y="1391"/>
                  </a:lnTo>
                  <a:lnTo>
                    <a:pt x="1591" y="1397"/>
                  </a:lnTo>
                  <a:lnTo>
                    <a:pt x="1565" y="1401"/>
                  </a:lnTo>
                  <a:lnTo>
                    <a:pt x="1539" y="1406"/>
                  </a:lnTo>
                  <a:lnTo>
                    <a:pt x="1511" y="1406"/>
                  </a:lnTo>
                  <a:lnTo>
                    <a:pt x="1506" y="1406"/>
                  </a:lnTo>
                  <a:lnTo>
                    <a:pt x="1501" y="1403"/>
                  </a:lnTo>
                  <a:lnTo>
                    <a:pt x="1494" y="1403"/>
                  </a:lnTo>
                  <a:lnTo>
                    <a:pt x="1490" y="1403"/>
                  </a:lnTo>
                  <a:lnTo>
                    <a:pt x="1490" y="1401"/>
                  </a:lnTo>
                  <a:lnTo>
                    <a:pt x="1464" y="1401"/>
                  </a:lnTo>
                  <a:lnTo>
                    <a:pt x="1431" y="1397"/>
                  </a:lnTo>
                  <a:lnTo>
                    <a:pt x="1401" y="1391"/>
                  </a:lnTo>
                  <a:lnTo>
                    <a:pt x="1370" y="1381"/>
                  </a:lnTo>
                  <a:lnTo>
                    <a:pt x="1342" y="1370"/>
                  </a:lnTo>
                  <a:lnTo>
                    <a:pt x="1314" y="1356"/>
                  </a:lnTo>
                  <a:lnTo>
                    <a:pt x="1286" y="1341"/>
                  </a:lnTo>
                  <a:lnTo>
                    <a:pt x="1260" y="1322"/>
                  </a:lnTo>
                  <a:lnTo>
                    <a:pt x="1236" y="1304"/>
                  </a:lnTo>
                  <a:lnTo>
                    <a:pt x="1208" y="1277"/>
                  </a:lnTo>
                  <a:lnTo>
                    <a:pt x="1185" y="1248"/>
                  </a:lnTo>
                  <a:lnTo>
                    <a:pt x="1164" y="1219"/>
                  </a:lnTo>
                  <a:lnTo>
                    <a:pt x="1147" y="1185"/>
                  </a:lnTo>
                  <a:lnTo>
                    <a:pt x="1133" y="1152"/>
                  </a:lnTo>
                  <a:lnTo>
                    <a:pt x="1124" y="1119"/>
                  </a:lnTo>
                  <a:lnTo>
                    <a:pt x="1119" y="1084"/>
                  </a:lnTo>
                  <a:lnTo>
                    <a:pt x="1117" y="1048"/>
                  </a:lnTo>
                  <a:lnTo>
                    <a:pt x="1119" y="1019"/>
                  </a:lnTo>
                  <a:lnTo>
                    <a:pt x="1121" y="992"/>
                  </a:lnTo>
                  <a:lnTo>
                    <a:pt x="1128" y="963"/>
                  </a:lnTo>
                  <a:lnTo>
                    <a:pt x="1138" y="936"/>
                  </a:lnTo>
                  <a:lnTo>
                    <a:pt x="1147" y="909"/>
                  </a:lnTo>
                  <a:lnTo>
                    <a:pt x="1161" y="884"/>
                  </a:lnTo>
                  <a:lnTo>
                    <a:pt x="1178" y="859"/>
                  </a:lnTo>
                  <a:lnTo>
                    <a:pt x="1194" y="836"/>
                  </a:lnTo>
                  <a:lnTo>
                    <a:pt x="1199" y="828"/>
                  </a:lnTo>
                  <a:lnTo>
                    <a:pt x="1203" y="820"/>
                  </a:lnTo>
                  <a:lnTo>
                    <a:pt x="1208" y="812"/>
                  </a:lnTo>
                  <a:lnTo>
                    <a:pt x="1210" y="803"/>
                  </a:lnTo>
                  <a:lnTo>
                    <a:pt x="1213" y="803"/>
                  </a:lnTo>
                  <a:lnTo>
                    <a:pt x="1215" y="801"/>
                  </a:lnTo>
                  <a:lnTo>
                    <a:pt x="1217" y="801"/>
                  </a:lnTo>
                  <a:lnTo>
                    <a:pt x="1234" y="793"/>
                  </a:lnTo>
                  <a:lnTo>
                    <a:pt x="1250" y="782"/>
                  </a:lnTo>
                  <a:lnTo>
                    <a:pt x="1262" y="770"/>
                  </a:lnTo>
                  <a:lnTo>
                    <a:pt x="1269" y="755"/>
                  </a:lnTo>
                  <a:lnTo>
                    <a:pt x="1276" y="741"/>
                  </a:lnTo>
                  <a:lnTo>
                    <a:pt x="1279" y="724"/>
                  </a:lnTo>
                  <a:lnTo>
                    <a:pt x="1276" y="706"/>
                  </a:lnTo>
                  <a:lnTo>
                    <a:pt x="1271" y="689"/>
                  </a:lnTo>
                  <a:lnTo>
                    <a:pt x="1262" y="674"/>
                  </a:lnTo>
                  <a:lnTo>
                    <a:pt x="1250" y="660"/>
                  </a:lnTo>
                  <a:lnTo>
                    <a:pt x="1236" y="650"/>
                  </a:lnTo>
                  <a:lnTo>
                    <a:pt x="1220" y="643"/>
                  </a:lnTo>
                  <a:lnTo>
                    <a:pt x="1203" y="637"/>
                  </a:lnTo>
                  <a:lnTo>
                    <a:pt x="1185" y="635"/>
                  </a:lnTo>
                  <a:lnTo>
                    <a:pt x="1166" y="637"/>
                  </a:lnTo>
                  <a:lnTo>
                    <a:pt x="1147" y="641"/>
                  </a:lnTo>
                  <a:lnTo>
                    <a:pt x="1124" y="650"/>
                  </a:lnTo>
                  <a:lnTo>
                    <a:pt x="1098" y="658"/>
                  </a:lnTo>
                  <a:lnTo>
                    <a:pt x="1074" y="664"/>
                  </a:lnTo>
                  <a:lnTo>
                    <a:pt x="1049" y="670"/>
                  </a:lnTo>
                  <a:lnTo>
                    <a:pt x="1023" y="674"/>
                  </a:lnTo>
                  <a:lnTo>
                    <a:pt x="997" y="681"/>
                  </a:lnTo>
                  <a:lnTo>
                    <a:pt x="971" y="685"/>
                  </a:lnTo>
                  <a:lnTo>
                    <a:pt x="945" y="689"/>
                  </a:lnTo>
                  <a:lnTo>
                    <a:pt x="926" y="693"/>
                  </a:lnTo>
                  <a:lnTo>
                    <a:pt x="908" y="701"/>
                  </a:lnTo>
                  <a:lnTo>
                    <a:pt x="894" y="712"/>
                  </a:lnTo>
                  <a:lnTo>
                    <a:pt x="882" y="724"/>
                  </a:lnTo>
                  <a:lnTo>
                    <a:pt x="873" y="739"/>
                  </a:lnTo>
                  <a:lnTo>
                    <a:pt x="865" y="753"/>
                  </a:lnTo>
                  <a:lnTo>
                    <a:pt x="863" y="770"/>
                  </a:lnTo>
                  <a:lnTo>
                    <a:pt x="863" y="789"/>
                  </a:lnTo>
                  <a:lnTo>
                    <a:pt x="868" y="803"/>
                  </a:lnTo>
                  <a:lnTo>
                    <a:pt x="875" y="818"/>
                  </a:lnTo>
                  <a:lnTo>
                    <a:pt x="887" y="830"/>
                  </a:lnTo>
                  <a:lnTo>
                    <a:pt x="898" y="841"/>
                  </a:lnTo>
                  <a:lnTo>
                    <a:pt x="912" y="849"/>
                  </a:lnTo>
                  <a:lnTo>
                    <a:pt x="929" y="855"/>
                  </a:lnTo>
                  <a:lnTo>
                    <a:pt x="945" y="859"/>
                  </a:lnTo>
                  <a:lnTo>
                    <a:pt x="962" y="859"/>
                  </a:lnTo>
                  <a:lnTo>
                    <a:pt x="945" y="905"/>
                  </a:lnTo>
                  <a:lnTo>
                    <a:pt x="934" y="951"/>
                  </a:lnTo>
                  <a:lnTo>
                    <a:pt x="926" y="998"/>
                  </a:lnTo>
                  <a:lnTo>
                    <a:pt x="924" y="1048"/>
                  </a:lnTo>
                  <a:lnTo>
                    <a:pt x="926" y="1102"/>
                  </a:lnTo>
                  <a:lnTo>
                    <a:pt x="936" y="1154"/>
                  </a:lnTo>
                  <a:lnTo>
                    <a:pt x="950" y="1204"/>
                  </a:lnTo>
                  <a:lnTo>
                    <a:pt x="969" y="1252"/>
                  </a:lnTo>
                  <a:lnTo>
                    <a:pt x="992" y="1300"/>
                  </a:lnTo>
                  <a:lnTo>
                    <a:pt x="1023" y="1343"/>
                  </a:lnTo>
                  <a:lnTo>
                    <a:pt x="1058" y="1385"/>
                  </a:lnTo>
                  <a:lnTo>
                    <a:pt x="1098" y="1424"/>
                  </a:lnTo>
                  <a:lnTo>
                    <a:pt x="1121" y="1443"/>
                  </a:lnTo>
                  <a:lnTo>
                    <a:pt x="1142" y="1462"/>
                  </a:lnTo>
                  <a:lnTo>
                    <a:pt x="1168" y="1478"/>
                  </a:lnTo>
                  <a:lnTo>
                    <a:pt x="1192" y="1493"/>
                  </a:lnTo>
                  <a:lnTo>
                    <a:pt x="1217" y="1507"/>
                  </a:lnTo>
                  <a:lnTo>
                    <a:pt x="1243" y="1520"/>
                  </a:lnTo>
                  <a:lnTo>
                    <a:pt x="1269" y="1530"/>
                  </a:lnTo>
                  <a:lnTo>
                    <a:pt x="1297" y="1540"/>
                  </a:lnTo>
                  <a:lnTo>
                    <a:pt x="1297" y="1732"/>
                  </a:lnTo>
                  <a:lnTo>
                    <a:pt x="492" y="1732"/>
                  </a:lnTo>
                  <a:lnTo>
                    <a:pt x="492" y="1503"/>
                  </a:lnTo>
                  <a:lnTo>
                    <a:pt x="535" y="1509"/>
                  </a:lnTo>
                  <a:lnTo>
                    <a:pt x="574" y="1520"/>
                  </a:lnTo>
                  <a:lnTo>
                    <a:pt x="612" y="1534"/>
                  </a:lnTo>
                  <a:lnTo>
                    <a:pt x="647" y="1553"/>
                  </a:lnTo>
                  <a:lnTo>
                    <a:pt x="678" y="1576"/>
                  </a:lnTo>
                  <a:lnTo>
                    <a:pt x="708" y="1603"/>
                  </a:lnTo>
                  <a:lnTo>
                    <a:pt x="732" y="1632"/>
                  </a:lnTo>
                  <a:lnTo>
                    <a:pt x="753" y="1665"/>
                  </a:lnTo>
                  <a:lnTo>
                    <a:pt x="762" y="1680"/>
                  </a:lnTo>
                  <a:lnTo>
                    <a:pt x="776" y="1692"/>
                  </a:lnTo>
                  <a:lnTo>
                    <a:pt x="793" y="1700"/>
                  </a:lnTo>
                  <a:lnTo>
                    <a:pt x="809" y="1709"/>
                  </a:lnTo>
                  <a:lnTo>
                    <a:pt x="828" y="1713"/>
                  </a:lnTo>
                  <a:lnTo>
                    <a:pt x="847" y="1713"/>
                  </a:lnTo>
                  <a:lnTo>
                    <a:pt x="865" y="1711"/>
                  </a:lnTo>
                  <a:lnTo>
                    <a:pt x="884" y="1705"/>
                  </a:lnTo>
                  <a:lnTo>
                    <a:pt x="915" y="1684"/>
                  </a:lnTo>
                  <a:lnTo>
                    <a:pt x="934" y="1655"/>
                  </a:lnTo>
                  <a:lnTo>
                    <a:pt x="938" y="1621"/>
                  </a:lnTo>
                  <a:lnTo>
                    <a:pt x="926" y="1588"/>
                  </a:lnTo>
                  <a:lnTo>
                    <a:pt x="910" y="1561"/>
                  </a:lnTo>
                  <a:lnTo>
                    <a:pt x="891" y="1534"/>
                  </a:lnTo>
                  <a:lnTo>
                    <a:pt x="873" y="1509"/>
                  </a:lnTo>
                  <a:lnTo>
                    <a:pt x="851" y="1486"/>
                  </a:lnTo>
                  <a:lnTo>
                    <a:pt x="828" y="1464"/>
                  </a:lnTo>
                  <a:lnTo>
                    <a:pt x="802" y="1443"/>
                  </a:lnTo>
                  <a:lnTo>
                    <a:pt x="776" y="1424"/>
                  </a:lnTo>
                  <a:lnTo>
                    <a:pt x="748" y="1408"/>
                  </a:lnTo>
                  <a:lnTo>
                    <a:pt x="720" y="1391"/>
                  </a:lnTo>
                  <a:lnTo>
                    <a:pt x="689" y="1376"/>
                  </a:lnTo>
                  <a:lnTo>
                    <a:pt x="659" y="1364"/>
                  </a:lnTo>
                  <a:lnTo>
                    <a:pt x="628" y="1354"/>
                  </a:lnTo>
                  <a:lnTo>
                    <a:pt x="596" y="1345"/>
                  </a:lnTo>
                  <a:lnTo>
                    <a:pt x="560" y="1337"/>
                  </a:lnTo>
                  <a:lnTo>
                    <a:pt x="528" y="1333"/>
                  </a:lnTo>
                  <a:lnTo>
                    <a:pt x="492" y="1329"/>
                  </a:lnTo>
                  <a:lnTo>
                    <a:pt x="492" y="1206"/>
                  </a:lnTo>
                  <a:lnTo>
                    <a:pt x="291" y="1206"/>
                  </a:lnTo>
                  <a:lnTo>
                    <a:pt x="309" y="1171"/>
                  </a:lnTo>
                  <a:lnTo>
                    <a:pt x="328" y="1136"/>
                  </a:lnTo>
                  <a:lnTo>
                    <a:pt x="347" y="1096"/>
                  </a:lnTo>
                  <a:lnTo>
                    <a:pt x="363" y="1055"/>
                  </a:lnTo>
                  <a:lnTo>
                    <a:pt x="377" y="1013"/>
                  </a:lnTo>
                  <a:lnTo>
                    <a:pt x="391" y="969"/>
                  </a:lnTo>
                  <a:lnTo>
                    <a:pt x="403" y="922"/>
                  </a:lnTo>
                  <a:lnTo>
                    <a:pt x="415" y="874"/>
                  </a:lnTo>
                  <a:lnTo>
                    <a:pt x="427" y="822"/>
                  </a:lnTo>
                  <a:lnTo>
                    <a:pt x="434" y="768"/>
                  </a:lnTo>
                  <a:lnTo>
                    <a:pt x="436" y="716"/>
                  </a:lnTo>
                  <a:lnTo>
                    <a:pt x="438" y="664"/>
                  </a:lnTo>
                  <a:lnTo>
                    <a:pt x="244" y="662"/>
                  </a:lnTo>
                  <a:lnTo>
                    <a:pt x="241" y="706"/>
                  </a:lnTo>
                  <a:lnTo>
                    <a:pt x="239" y="751"/>
                  </a:lnTo>
                  <a:lnTo>
                    <a:pt x="232" y="797"/>
                  </a:lnTo>
                  <a:lnTo>
                    <a:pt x="225" y="843"/>
                  </a:lnTo>
                  <a:lnTo>
                    <a:pt x="208" y="907"/>
                  </a:lnTo>
                  <a:lnTo>
                    <a:pt x="190" y="969"/>
                  </a:lnTo>
                  <a:lnTo>
                    <a:pt x="168" y="1025"/>
                  </a:lnTo>
                  <a:lnTo>
                    <a:pt x="145" y="1077"/>
                  </a:lnTo>
                  <a:lnTo>
                    <a:pt x="119" y="1125"/>
                  </a:lnTo>
                  <a:lnTo>
                    <a:pt x="91" y="1165"/>
                  </a:lnTo>
                  <a:lnTo>
                    <a:pt x="63" y="1198"/>
                  </a:lnTo>
                  <a:lnTo>
                    <a:pt x="32" y="1225"/>
                  </a:lnTo>
                  <a:lnTo>
                    <a:pt x="0" y="1252"/>
                  </a:lnTo>
                  <a:lnTo>
                    <a:pt x="0" y="1376"/>
                  </a:lnTo>
                  <a:lnTo>
                    <a:pt x="298" y="1379"/>
                  </a:lnTo>
                  <a:lnTo>
                    <a:pt x="298" y="1904"/>
                  </a:lnTo>
                  <a:lnTo>
                    <a:pt x="1490" y="1904"/>
                  </a:lnTo>
                  <a:lnTo>
                    <a:pt x="1490" y="1576"/>
                  </a:lnTo>
                  <a:lnTo>
                    <a:pt x="1494" y="1576"/>
                  </a:lnTo>
                  <a:lnTo>
                    <a:pt x="1501" y="1576"/>
                  </a:lnTo>
                  <a:lnTo>
                    <a:pt x="1506" y="1576"/>
                  </a:lnTo>
                  <a:lnTo>
                    <a:pt x="1511" y="1576"/>
                  </a:lnTo>
                  <a:lnTo>
                    <a:pt x="1546" y="1576"/>
                  </a:lnTo>
                  <a:lnTo>
                    <a:pt x="1579" y="1572"/>
                  </a:lnTo>
                  <a:lnTo>
                    <a:pt x="1614" y="1567"/>
                  </a:lnTo>
                  <a:lnTo>
                    <a:pt x="1647" y="1561"/>
                  </a:lnTo>
                  <a:lnTo>
                    <a:pt x="1680" y="1553"/>
                  </a:lnTo>
                  <a:lnTo>
                    <a:pt x="1710" y="1545"/>
                  </a:lnTo>
                  <a:lnTo>
                    <a:pt x="1743" y="1534"/>
                  </a:lnTo>
                  <a:lnTo>
                    <a:pt x="1774" y="1520"/>
                  </a:lnTo>
                  <a:lnTo>
                    <a:pt x="1802" y="1505"/>
                  </a:lnTo>
                  <a:lnTo>
                    <a:pt x="1830" y="1491"/>
                  </a:lnTo>
                  <a:lnTo>
                    <a:pt x="1858" y="1472"/>
                  </a:lnTo>
                  <a:lnTo>
                    <a:pt x="1886" y="1453"/>
                  </a:lnTo>
                  <a:lnTo>
                    <a:pt x="1910" y="1435"/>
                  </a:lnTo>
                  <a:lnTo>
                    <a:pt x="1936" y="1412"/>
                  </a:lnTo>
                  <a:lnTo>
                    <a:pt x="1959" y="1389"/>
                  </a:lnTo>
                  <a:lnTo>
                    <a:pt x="1980" y="1364"/>
                  </a:lnTo>
                  <a:lnTo>
                    <a:pt x="1992" y="1343"/>
                  </a:lnTo>
                  <a:lnTo>
                    <a:pt x="1999" y="1322"/>
                  </a:lnTo>
                  <a:lnTo>
                    <a:pt x="1999" y="1300"/>
                  </a:lnTo>
                  <a:lnTo>
                    <a:pt x="1990" y="1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auto">
            <a:xfrm>
              <a:off x="2764" y="2105"/>
              <a:ext cx="706" cy="625"/>
            </a:xfrm>
            <a:custGeom>
              <a:avLst/>
              <a:gdLst>
                <a:gd name="T0" fmla="*/ 706 w 706"/>
                <a:gd name="T1" fmla="*/ 311 h 625"/>
                <a:gd name="T2" fmla="*/ 704 w 706"/>
                <a:gd name="T3" fmla="*/ 280 h 625"/>
                <a:gd name="T4" fmla="*/ 699 w 706"/>
                <a:gd name="T5" fmla="*/ 249 h 625"/>
                <a:gd name="T6" fmla="*/ 692 w 706"/>
                <a:gd name="T7" fmla="*/ 220 h 625"/>
                <a:gd name="T8" fmla="*/ 680 w 706"/>
                <a:gd name="T9" fmla="*/ 191 h 625"/>
                <a:gd name="T10" fmla="*/ 666 w 706"/>
                <a:gd name="T11" fmla="*/ 164 h 625"/>
                <a:gd name="T12" fmla="*/ 647 w 706"/>
                <a:gd name="T13" fmla="*/ 139 h 625"/>
                <a:gd name="T14" fmla="*/ 626 w 706"/>
                <a:gd name="T15" fmla="*/ 114 h 625"/>
                <a:gd name="T16" fmla="*/ 603 w 706"/>
                <a:gd name="T17" fmla="*/ 91 h 625"/>
                <a:gd name="T18" fmla="*/ 577 w 706"/>
                <a:gd name="T19" fmla="*/ 70 h 625"/>
                <a:gd name="T20" fmla="*/ 549 w 706"/>
                <a:gd name="T21" fmla="*/ 51 h 625"/>
                <a:gd name="T22" fmla="*/ 521 w 706"/>
                <a:gd name="T23" fmla="*/ 35 h 625"/>
                <a:gd name="T24" fmla="*/ 490 w 706"/>
                <a:gd name="T25" fmla="*/ 22 h 625"/>
                <a:gd name="T26" fmla="*/ 457 w 706"/>
                <a:gd name="T27" fmla="*/ 12 h 625"/>
                <a:gd name="T28" fmla="*/ 424 w 706"/>
                <a:gd name="T29" fmla="*/ 6 h 625"/>
                <a:gd name="T30" fmla="*/ 389 w 706"/>
                <a:gd name="T31" fmla="*/ 2 h 625"/>
                <a:gd name="T32" fmla="*/ 354 w 706"/>
                <a:gd name="T33" fmla="*/ 0 h 625"/>
                <a:gd name="T34" fmla="*/ 281 w 706"/>
                <a:gd name="T35" fmla="*/ 6 h 625"/>
                <a:gd name="T36" fmla="*/ 216 w 706"/>
                <a:gd name="T37" fmla="*/ 24 h 625"/>
                <a:gd name="T38" fmla="*/ 155 w 706"/>
                <a:gd name="T39" fmla="*/ 54 h 625"/>
                <a:gd name="T40" fmla="*/ 103 w 706"/>
                <a:gd name="T41" fmla="*/ 91 h 625"/>
                <a:gd name="T42" fmla="*/ 61 w 706"/>
                <a:gd name="T43" fmla="*/ 137 h 625"/>
                <a:gd name="T44" fmla="*/ 28 w 706"/>
                <a:gd name="T45" fmla="*/ 191 h 625"/>
                <a:gd name="T46" fmla="*/ 7 w 706"/>
                <a:gd name="T47" fmla="*/ 249 h 625"/>
                <a:gd name="T48" fmla="*/ 0 w 706"/>
                <a:gd name="T49" fmla="*/ 311 h 625"/>
                <a:gd name="T50" fmla="*/ 2 w 706"/>
                <a:gd name="T51" fmla="*/ 342 h 625"/>
                <a:gd name="T52" fmla="*/ 7 w 706"/>
                <a:gd name="T53" fmla="*/ 373 h 625"/>
                <a:gd name="T54" fmla="*/ 14 w 706"/>
                <a:gd name="T55" fmla="*/ 402 h 625"/>
                <a:gd name="T56" fmla="*/ 25 w 706"/>
                <a:gd name="T57" fmla="*/ 431 h 625"/>
                <a:gd name="T58" fmla="*/ 40 w 706"/>
                <a:gd name="T59" fmla="*/ 458 h 625"/>
                <a:gd name="T60" fmla="*/ 58 w 706"/>
                <a:gd name="T61" fmla="*/ 485 h 625"/>
                <a:gd name="T62" fmla="*/ 79 w 706"/>
                <a:gd name="T63" fmla="*/ 510 h 625"/>
                <a:gd name="T64" fmla="*/ 103 w 706"/>
                <a:gd name="T65" fmla="*/ 533 h 625"/>
                <a:gd name="T66" fmla="*/ 129 w 706"/>
                <a:gd name="T67" fmla="*/ 554 h 625"/>
                <a:gd name="T68" fmla="*/ 157 w 706"/>
                <a:gd name="T69" fmla="*/ 573 h 625"/>
                <a:gd name="T70" fmla="*/ 185 w 706"/>
                <a:gd name="T71" fmla="*/ 587 h 625"/>
                <a:gd name="T72" fmla="*/ 218 w 706"/>
                <a:gd name="T73" fmla="*/ 600 h 625"/>
                <a:gd name="T74" fmla="*/ 251 w 706"/>
                <a:gd name="T75" fmla="*/ 610 h 625"/>
                <a:gd name="T76" fmla="*/ 284 w 706"/>
                <a:gd name="T77" fmla="*/ 618 h 625"/>
                <a:gd name="T78" fmla="*/ 319 w 706"/>
                <a:gd name="T79" fmla="*/ 623 h 625"/>
                <a:gd name="T80" fmla="*/ 354 w 706"/>
                <a:gd name="T81" fmla="*/ 625 h 625"/>
                <a:gd name="T82" fmla="*/ 389 w 706"/>
                <a:gd name="T83" fmla="*/ 623 h 625"/>
                <a:gd name="T84" fmla="*/ 424 w 706"/>
                <a:gd name="T85" fmla="*/ 618 h 625"/>
                <a:gd name="T86" fmla="*/ 457 w 706"/>
                <a:gd name="T87" fmla="*/ 610 h 625"/>
                <a:gd name="T88" fmla="*/ 490 w 706"/>
                <a:gd name="T89" fmla="*/ 600 h 625"/>
                <a:gd name="T90" fmla="*/ 521 w 706"/>
                <a:gd name="T91" fmla="*/ 587 h 625"/>
                <a:gd name="T92" fmla="*/ 549 w 706"/>
                <a:gd name="T93" fmla="*/ 573 h 625"/>
                <a:gd name="T94" fmla="*/ 577 w 706"/>
                <a:gd name="T95" fmla="*/ 554 h 625"/>
                <a:gd name="T96" fmla="*/ 603 w 706"/>
                <a:gd name="T97" fmla="*/ 533 h 625"/>
                <a:gd name="T98" fmla="*/ 626 w 706"/>
                <a:gd name="T99" fmla="*/ 510 h 625"/>
                <a:gd name="T100" fmla="*/ 647 w 706"/>
                <a:gd name="T101" fmla="*/ 485 h 625"/>
                <a:gd name="T102" fmla="*/ 666 w 706"/>
                <a:gd name="T103" fmla="*/ 458 h 625"/>
                <a:gd name="T104" fmla="*/ 680 w 706"/>
                <a:gd name="T105" fmla="*/ 431 h 625"/>
                <a:gd name="T106" fmla="*/ 692 w 706"/>
                <a:gd name="T107" fmla="*/ 402 h 625"/>
                <a:gd name="T108" fmla="*/ 699 w 706"/>
                <a:gd name="T109" fmla="*/ 373 h 625"/>
                <a:gd name="T110" fmla="*/ 704 w 706"/>
                <a:gd name="T111" fmla="*/ 342 h 625"/>
                <a:gd name="T112" fmla="*/ 706 w 706"/>
                <a:gd name="T113" fmla="*/ 311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6"/>
                <a:gd name="T172" fmla="*/ 0 h 625"/>
                <a:gd name="T173" fmla="*/ 706 w 706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6" h="625">
                  <a:moveTo>
                    <a:pt x="706" y="311"/>
                  </a:moveTo>
                  <a:lnTo>
                    <a:pt x="704" y="280"/>
                  </a:lnTo>
                  <a:lnTo>
                    <a:pt x="699" y="249"/>
                  </a:lnTo>
                  <a:lnTo>
                    <a:pt x="692" y="220"/>
                  </a:lnTo>
                  <a:lnTo>
                    <a:pt x="680" y="191"/>
                  </a:lnTo>
                  <a:lnTo>
                    <a:pt x="666" y="164"/>
                  </a:lnTo>
                  <a:lnTo>
                    <a:pt x="647" y="139"/>
                  </a:lnTo>
                  <a:lnTo>
                    <a:pt x="626" y="114"/>
                  </a:lnTo>
                  <a:lnTo>
                    <a:pt x="603" y="91"/>
                  </a:lnTo>
                  <a:lnTo>
                    <a:pt x="577" y="70"/>
                  </a:lnTo>
                  <a:lnTo>
                    <a:pt x="549" y="51"/>
                  </a:lnTo>
                  <a:lnTo>
                    <a:pt x="521" y="35"/>
                  </a:lnTo>
                  <a:lnTo>
                    <a:pt x="490" y="22"/>
                  </a:lnTo>
                  <a:lnTo>
                    <a:pt x="457" y="12"/>
                  </a:lnTo>
                  <a:lnTo>
                    <a:pt x="424" y="6"/>
                  </a:lnTo>
                  <a:lnTo>
                    <a:pt x="389" y="2"/>
                  </a:lnTo>
                  <a:lnTo>
                    <a:pt x="354" y="0"/>
                  </a:lnTo>
                  <a:lnTo>
                    <a:pt x="281" y="6"/>
                  </a:lnTo>
                  <a:lnTo>
                    <a:pt x="216" y="24"/>
                  </a:lnTo>
                  <a:lnTo>
                    <a:pt x="155" y="54"/>
                  </a:lnTo>
                  <a:lnTo>
                    <a:pt x="103" y="91"/>
                  </a:lnTo>
                  <a:lnTo>
                    <a:pt x="61" y="137"/>
                  </a:lnTo>
                  <a:lnTo>
                    <a:pt x="28" y="191"/>
                  </a:lnTo>
                  <a:lnTo>
                    <a:pt x="7" y="249"/>
                  </a:lnTo>
                  <a:lnTo>
                    <a:pt x="0" y="311"/>
                  </a:lnTo>
                  <a:lnTo>
                    <a:pt x="2" y="342"/>
                  </a:lnTo>
                  <a:lnTo>
                    <a:pt x="7" y="373"/>
                  </a:lnTo>
                  <a:lnTo>
                    <a:pt x="14" y="402"/>
                  </a:lnTo>
                  <a:lnTo>
                    <a:pt x="25" y="431"/>
                  </a:lnTo>
                  <a:lnTo>
                    <a:pt x="40" y="458"/>
                  </a:lnTo>
                  <a:lnTo>
                    <a:pt x="58" y="485"/>
                  </a:lnTo>
                  <a:lnTo>
                    <a:pt x="79" y="510"/>
                  </a:lnTo>
                  <a:lnTo>
                    <a:pt x="103" y="533"/>
                  </a:lnTo>
                  <a:lnTo>
                    <a:pt x="129" y="554"/>
                  </a:lnTo>
                  <a:lnTo>
                    <a:pt x="157" y="573"/>
                  </a:lnTo>
                  <a:lnTo>
                    <a:pt x="185" y="587"/>
                  </a:lnTo>
                  <a:lnTo>
                    <a:pt x="218" y="600"/>
                  </a:lnTo>
                  <a:lnTo>
                    <a:pt x="251" y="610"/>
                  </a:lnTo>
                  <a:lnTo>
                    <a:pt x="284" y="618"/>
                  </a:lnTo>
                  <a:lnTo>
                    <a:pt x="319" y="623"/>
                  </a:lnTo>
                  <a:lnTo>
                    <a:pt x="354" y="625"/>
                  </a:lnTo>
                  <a:lnTo>
                    <a:pt x="389" y="623"/>
                  </a:lnTo>
                  <a:lnTo>
                    <a:pt x="424" y="618"/>
                  </a:lnTo>
                  <a:lnTo>
                    <a:pt x="457" y="610"/>
                  </a:lnTo>
                  <a:lnTo>
                    <a:pt x="490" y="600"/>
                  </a:lnTo>
                  <a:lnTo>
                    <a:pt x="521" y="587"/>
                  </a:lnTo>
                  <a:lnTo>
                    <a:pt x="549" y="573"/>
                  </a:lnTo>
                  <a:lnTo>
                    <a:pt x="577" y="554"/>
                  </a:lnTo>
                  <a:lnTo>
                    <a:pt x="603" y="533"/>
                  </a:lnTo>
                  <a:lnTo>
                    <a:pt x="626" y="510"/>
                  </a:lnTo>
                  <a:lnTo>
                    <a:pt x="647" y="485"/>
                  </a:lnTo>
                  <a:lnTo>
                    <a:pt x="666" y="458"/>
                  </a:lnTo>
                  <a:lnTo>
                    <a:pt x="680" y="431"/>
                  </a:lnTo>
                  <a:lnTo>
                    <a:pt x="692" y="402"/>
                  </a:lnTo>
                  <a:lnTo>
                    <a:pt x="699" y="373"/>
                  </a:lnTo>
                  <a:lnTo>
                    <a:pt x="704" y="342"/>
                  </a:lnTo>
                  <a:lnTo>
                    <a:pt x="706" y="3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auto">
            <a:xfrm>
              <a:off x="2944" y="2264"/>
              <a:ext cx="345" cy="304"/>
            </a:xfrm>
            <a:custGeom>
              <a:avLst/>
              <a:gdLst>
                <a:gd name="T0" fmla="*/ 174 w 345"/>
                <a:gd name="T1" fmla="*/ 304 h 304"/>
                <a:gd name="T2" fmla="*/ 158 w 345"/>
                <a:gd name="T3" fmla="*/ 304 h 304"/>
                <a:gd name="T4" fmla="*/ 139 w 345"/>
                <a:gd name="T5" fmla="*/ 302 h 304"/>
                <a:gd name="T6" fmla="*/ 122 w 345"/>
                <a:gd name="T7" fmla="*/ 297 h 304"/>
                <a:gd name="T8" fmla="*/ 108 w 345"/>
                <a:gd name="T9" fmla="*/ 293 h 304"/>
                <a:gd name="T10" fmla="*/ 92 w 345"/>
                <a:gd name="T11" fmla="*/ 287 h 304"/>
                <a:gd name="T12" fmla="*/ 78 w 345"/>
                <a:gd name="T13" fmla="*/ 279 h 304"/>
                <a:gd name="T14" fmla="*/ 64 w 345"/>
                <a:gd name="T15" fmla="*/ 270 h 304"/>
                <a:gd name="T16" fmla="*/ 52 w 345"/>
                <a:gd name="T17" fmla="*/ 260 h 304"/>
                <a:gd name="T18" fmla="*/ 31 w 345"/>
                <a:gd name="T19" fmla="*/ 237 h 304"/>
                <a:gd name="T20" fmla="*/ 14 w 345"/>
                <a:gd name="T21" fmla="*/ 210 h 304"/>
                <a:gd name="T22" fmla="*/ 3 w 345"/>
                <a:gd name="T23" fmla="*/ 183 h 304"/>
                <a:gd name="T24" fmla="*/ 0 w 345"/>
                <a:gd name="T25" fmla="*/ 152 h 304"/>
                <a:gd name="T26" fmla="*/ 3 w 345"/>
                <a:gd name="T27" fmla="*/ 123 h 304"/>
                <a:gd name="T28" fmla="*/ 14 w 345"/>
                <a:gd name="T29" fmla="*/ 94 h 304"/>
                <a:gd name="T30" fmla="*/ 31 w 345"/>
                <a:gd name="T31" fmla="*/ 69 h 304"/>
                <a:gd name="T32" fmla="*/ 52 w 345"/>
                <a:gd name="T33" fmla="*/ 46 h 304"/>
                <a:gd name="T34" fmla="*/ 64 w 345"/>
                <a:gd name="T35" fmla="*/ 36 h 304"/>
                <a:gd name="T36" fmla="*/ 78 w 345"/>
                <a:gd name="T37" fmla="*/ 27 h 304"/>
                <a:gd name="T38" fmla="*/ 92 w 345"/>
                <a:gd name="T39" fmla="*/ 19 h 304"/>
                <a:gd name="T40" fmla="*/ 108 w 345"/>
                <a:gd name="T41" fmla="*/ 13 h 304"/>
                <a:gd name="T42" fmla="*/ 122 w 345"/>
                <a:gd name="T43" fmla="*/ 7 h 304"/>
                <a:gd name="T44" fmla="*/ 139 w 345"/>
                <a:gd name="T45" fmla="*/ 3 h 304"/>
                <a:gd name="T46" fmla="*/ 158 w 345"/>
                <a:gd name="T47" fmla="*/ 0 h 304"/>
                <a:gd name="T48" fmla="*/ 174 w 345"/>
                <a:gd name="T49" fmla="*/ 0 h 304"/>
                <a:gd name="T50" fmla="*/ 190 w 345"/>
                <a:gd name="T51" fmla="*/ 0 h 304"/>
                <a:gd name="T52" fmla="*/ 207 w 345"/>
                <a:gd name="T53" fmla="*/ 3 h 304"/>
                <a:gd name="T54" fmla="*/ 223 w 345"/>
                <a:gd name="T55" fmla="*/ 7 h 304"/>
                <a:gd name="T56" fmla="*/ 237 w 345"/>
                <a:gd name="T57" fmla="*/ 13 h 304"/>
                <a:gd name="T58" fmla="*/ 254 w 345"/>
                <a:gd name="T59" fmla="*/ 19 h 304"/>
                <a:gd name="T60" fmla="*/ 268 w 345"/>
                <a:gd name="T61" fmla="*/ 27 h 304"/>
                <a:gd name="T62" fmla="*/ 282 w 345"/>
                <a:gd name="T63" fmla="*/ 36 h 304"/>
                <a:gd name="T64" fmla="*/ 294 w 345"/>
                <a:gd name="T65" fmla="*/ 46 h 304"/>
                <a:gd name="T66" fmla="*/ 315 w 345"/>
                <a:gd name="T67" fmla="*/ 69 h 304"/>
                <a:gd name="T68" fmla="*/ 331 w 345"/>
                <a:gd name="T69" fmla="*/ 94 h 304"/>
                <a:gd name="T70" fmla="*/ 343 w 345"/>
                <a:gd name="T71" fmla="*/ 123 h 304"/>
                <a:gd name="T72" fmla="*/ 345 w 345"/>
                <a:gd name="T73" fmla="*/ 152 h 304"/>
                <a:gd name="T74" fmla="*/ 343 w 345"/>
                <a:gd name="T75" fmla="*/ 183 h 304"/>
                <a:gd name="T76" fmla="*/ 331 w 345"/>
                <a:gd name="T77" fmla="*/ 212 h 304"/>
                <a:gd name="T78" fmla="*/ 315 w 345"/>
                <a:gd name="T79" fmla="*/ 237 h 304"/>
                <a:gd name="T80" fmla="*/ 296 w 345"/>
                <a:gd name="T81" fmla="*/ 260 h 304"/>
                <a:gd name="T82" fmla="*/ 270 w 345"/>
                <a:gd name="T83" fmla="*/ 279 h 304"/>
                <a:gd name="T84" fmla="*/ 240 w 345"/>
                <a:gd name="T85" fmla="*/ 291 h 304"/>
                <a:gd name="T86" fmla="*/ 209 w 345"/>
                <a:gd name="T87" fmla="*/ 302 h 304"/>
                <a:gd name="T88" fmla="*/ 174 w 345"/>
                <a:gd name="T89" fmla="*/ 304 h 3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45"/>
                <a:gd name="T136" fmla="*/ 0 h 304"/>
                <a:gd name="T137" fmla="*/ 345 w 345"/>
                <a:gd name="T138" fmla="*/ 304 h 3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45" h="304">
                  <a:moveTo>
                    <a:pt x="174" y="304"/>
                  </a:moveTo>
                  <a:lnTo>
                    <a:pt x="158" y="304"/>
                  </a:lnTo>
                  <a:lnTo>
                    <a:pt x="139" y="302"/>
                  </a:lnTo>
                  <a:lnTo>
                    <a:pt x="122" y="297"/>
                  </a:lnTo>
                  <a:lnTo>
                    <a:pt x="108" y="293"/>
                  </a:lnTo>
                  <a:lnTo>
                    <a:pt x="92" y="287"/>
                  </a:lnTo>
                  <a:lnTo>
                    <a:pt x="78" y="279"/>
                  </a:lnTo>
                  <a:lnTo>
                    <a:pt x="64" y="270"/>
                  </a:lnTo>
                  <a:lnTo>
                    <a:pt x="52" y="260"/>
                  </a:lnTo>
                  <a:lnTo>
                    <a:pt x="31" y="237"/>
                  </a:lnTo>
                  <a:lnTo>
                    <a:pt x="14" y="210"/>
                  </a:lnTo>
                  <a:lnTo>
                    <a:pt x="3" y="183"/>
                  </a:lnTo>
                  <a:lnTo>
                    <a:pt x="0" y="152"/>
                  </a:lnTo>
                  <a:lnTo>
                    <a:pt x="3" y="123"/>
                  </a:lnTo>
                  <a:lnTo>
                    <a:pt x="14" y="94"/>
                  </a:lnTo>
                  <a:lnTo>
                    <a:pt x="31" y="69"/>
                  </a:lnTo>
                  <a:lnTo>
                    <a:pt x="52" y="46"/>
                  </a:lnTo>
                  <a:lnTo>
                    <a:pt x="64" y="36"/>
                  </a:lnTo>
                  <a:lnTo>
                    <a:pt x="78" y="27"/>
                  </a:lnTo>
                  <a:lnTo>
                    <a:pt x="92" y="19"/>
                  </a:lnTo>
                  <a:lnTo>
                    <a:pt x="108" y="13"/>
                  </a:lnTo>
                  <a:lnTo>
                    <a:pt x="122" y="7"/>
                  </a:lnTo>
                  <a:lnTo>
                    <a:pt x="139" y="3"/>
                  </a:lnTo>
                  <a:lnTo>
                    <a:pt x="158" y="0"/>
                  </a:lnTo>
                  <a:lnTo>
                    <a:pt x="174" y="0"/>
                  </a:lnTo>
                  <a:lnTo>
                    <a:pt x="190" y="0"/>
                  </a:lnTo>
                  <a:lnTo>
                    <a:pt x="207" y="3"/>
                  </a:lnTo>
                  <a:lnTo>
                    <a:pt x="223" y="7"/>
                  </a:lnTo>
                  <a:lnTo>
                    <a:pt x="237" y="13"/>
                  </a:lnTo>
                  <a:lnTo>
                    <a:pt x="254" y="19"/>
                  </a:lnTo>
                  <a:lnTo>
                    <a:pt x="268" y="27"/>
                  </a:lnTo>
                  <a:lnTo>
                    <a:pt x="282" y="36"/>
                  </a:lnTo>
                  <a:lnTo>
                    <a:pt x="294" y="46"/>
                  </a:lnTo>
                  <a:lnTo>
                    <a:pt x="315" y="69"/>
                  </a:lnTo>
                  <a:lnTo>
                    <a:pt x="331" y="94"/>
                  </a:lnTo>
                  <a:lnTo>
                    <a:pt x="343" y="123"/>
                  </a:lnTo>
                  <a:lnTo>
                    <a:pt x="345" y="152"/>
                  </a:lnTo>
                  <a:lnTo>
                    <a:pt x="343" y="183"/>
                  </a:lnTo>
                  <a:lnTo>
                    <a:pt x="331" y="212"/>
                  </a:lnTo>
                  <a:lnTo>
                    <a:pt x="315" y="237"/>
                  </a:lnTo>
                  <a:lnTo>
                    <a:pt x="296" y="260"/>
                  </a:lnTo>
                  <a:lnTo>
                    <a:pt x="270" y="279"/>
                  </a:lnTo>
                  <a:lnTo>
                    <a:pt x="240" y="291"/>
                  </a:lnTo>
                  <a:lnTo>
                    <a:pt x="209" y="302"/>
                  </a:lnTo>
                  <a:lnTo>
                    <a:pt x="174" y="3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3630" y="2374"/>
              <a:ext cx="93" cy="84"/>
            </a:xfrm>
            <a:custGeom>
              <a:avLst/>
              <a:gdLst>
                <a:gd name="T0" fmla="*/ 47 w 93"/>
                <a:gd name="T1" fmla="*/ 84 h 84"/>
                <a:gd name="T2" fmla="*/ 28 w 93"/>
                <a:gd name="T3" fmla="*/ 79 h 84"/>
                <a:gd name="T4" fmla="*/ 14 w 93"/>
                <a:gd name="T5" fmla="*/ 71 h 84"/>
                <a:gd name="T6" fmla="*/ 4 w 93"/>
                <a:gd name="T7" fmla="*/ 59 h 84"/>
                <a:gd name="T8" fmla="*/ 0 w 93"/>
                <a:gd name="T9" fmla="*/ 42 h 84"/>
                <a:gd name="T10" fmla="*/ 4 w 93"/>
                <a:gd name="T11" fmla="*/ 25 h 84"/>
                <a:gd name="T12" fmla="*/ 14 w 93"/>
                <a:gd name="T13" fmla="*/ 13 h 84"/>
                <a:gd name="T14" fmla="*/ 28 w 93"/>
                <a:gd name="T15" fmla="*/ 5 h 84"/>
                <a:gd name="T16" fmla="*/ 47 w 93"/>
                <a:gd name="T17" fmla="*/ 0 h 84"/>
                <a:gd name="T18" fmla="*/ 65 w 93"/>
                <a:gd name="T19" fmla="*/ 5 h 84"/>
                <a:gd name="T20" fmla="*/ 79 w 93"/>
                <a:gd name="T21" fmla="*/ 13 h 84"/>
                <a:gd name="T22" fmla="*/ 89 w 93"/>
                <a:gd name="T23" fmla="*/ 25 h 84"/>
                <a:gd name="T24" fmla="*/ 93 w 93"/>
                <a:gd name="T25" fmla="*/ 42 h 84"/>
                <a:gd name="T26" fmla="*/ 89 w 93"/>
                <a:gd name="T27" fmla="*/ 59 h 84"/>
                <a:gd name="T28" fmla="*/ 79 w 93"/>
                <a:gd name="T29" fmla="*/ 71 h 84"/>
                <a:gd name="T30" fmla="*/ 65 w 93"/>
                <a:gd name="T31" fmla="*/ 79 h 84"/>
                <a:gd name="T32" fmla="*/ 47 w 93"/>
                <a:gd name="T33" fmla="*/ 84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84"/>
                <a:gd name="T53" fmla="*/ 93 w 93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84">
                  <a:moveTo>
                    <a:pt x="47" y="84"/>
                  </a:moveTo>
                  <a:lnTo>
                    <a:pt x="28" y="79"/>
                  </a:lnTo>
                  <a:lnTo>
                    <a:pt x="14" y="71"/>
                  </a:lnTo>
                  <a:lnTo>
                    <a:pt x="4" y="59"/>
                  </a:lnTo>
                  <a:lnTo>
                    <a:pt x="0" y="42"/>
                  </a:lnTo>
                  <a:lnTo>
                    <a:pt x="4" y="25"/>
                  </a:lnTo>
                  <a:lnTo>
                    <a:pt x="14" y="13"/>
                  </a:lnTo>
                  <a:lnTo>
                    <a:pt x="28" y="5"/>
                  </a:lnTo>
                  <a:lnTo>
                    <a:pt x="47" y="0"/>
                  </a:lnTo>
                  <a:lnTo>
                    <a:pt x="65" y="5"/>
                  </a:lnTo>
                  <a:lnTo>
                    <a:pt x="79" y="13"/>
                  </a:lnTo>
                  <a:lnTo>
                    <a:pt x="89" y="25"/>
                  </a:lnTo>
                  <a:lnTo>
                    <a:pt x="93" y="42"/>
                  </a:lnTo>
                  <a:lnTo>
                    <a:pt x="89" y="59"/>
                  </a:lnTo>
                  <a:lnTo>
                    <a:pt x="79" y="71"/>
                  </a:lnTo>
                  <a:lnTo>
                    <a:pt x="65" y="79"/>
                  </a:lnTo>
                  <a:lnTo>
                    <a:pt x="47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3066" y="2377"/>
              <a:ext cx="94" cy="83"/>
            </a:xfrm>
            <a:custGeom>
              <a:avLst/>
              <a:gdLst>
                <a:gd name="T0" fmla="*/ 47 w 94"/>
                <a:gd name="T1" fmla="*/ 83 h 83"/>
                <a:gd name="T2" fmla="*/ 29 w 94"/>
                <a:gd name="T3" fmla="*/ 78 h 83"/>
                <a:gd name="T4" fmla="*/ 14 w 94"/>
                <a:gd name="T5" fmla="*/ 70 h 83"/>
                <a:gd name="T6" fmla="*/ 5 w 94"/>
                <a:gd name="T7" fmla="*/ 58 h 83"/>
                <a:gd name="T8" fmla="*/ 0 w 94"/>
                <a:gd name="T9" fmla="*/ 41 h 83"/>
                <a:gd name="T10" fmla="*/ 5 w 94"/>
                <a:gd name="T11" fmla="*/ 24 h 83"/>
                <a:gd name="T12" fmla="*/ 14 w 94"/>
                <a:gd name="T13" fmla="*/ 12 h 83"/>
                <a:gd name="T14" fmla="*/ 29 w 94"/>
                <a:gd name="T15" fmla="*/ 4 h 83"/>
                <a:gd name="T16" fmla="*/ 47 w 94"/>
                <a:gd name="T17" fmla="*/ 0 h 83"/>
                <a:gd name="T18" fmla="*/ 66 w 94"/>
                <a:gd name="T19" fmla="*/ 4 h 83"/>
                <a:gd name="T20" fmla="*/ 80 w 94"/>
                <a:gd name="T21" fmla="*/ 12 h 83"/>
                <a:gd name="T22" fmla="*/ 90 w 94"/>
                <a:gd name="T23" fmla="*/ 24 h 83"/>
                <a:gd name="T24" fmla="*/ 94 w 94"/>
                <a:gd name="T25" fmla="*/ 41 h 83"/>
                <a:gd name="T26" fmla="*/ 90 w 94"/>
                <a:gd name="T27" fmla="*/ 58 h 83"/>
                <a:gd name="T28" fmla="*/ 80 w 94"/>
                <a:gd name="T29" fmla="*/ 70 h 83"/>
                <a:gd name="T30" fmla="*/ 66 w 94"/>
                <a:gd name="T31" fmla="*/ 78 h 83"/>
                <a:gd name="T32" fmla="*/ 47 w 94"/>
                <a:gd name="T33" fmla="*/ 83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83"/>
                <a:gd name="T53" fmla="*/ 94 w 94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83">
                  <a:moveTo>
                    <a:pt x="47" y="83"/>
                  </a:moveTo>
                  <a:lnTo>
                    <a:pt x="29" y="78"/>
                  </a:lnTo>
                  <a:lnTo>
                    <a:pt x="14" y="70"/>
                  </a:lnTo>
                  <a:lnTo>
                    <a:pt x="5" y="58"/>
                  </a:lnTo>
                  <a:lnTo>
                    <a:pt x="0" y="41"/>
                  </a:lnTo>
                  <a:lnTo>
                    <a:pt x="5" y="24"/>
                  </a:lnTo>
                  <a:lnTo>
                    <a:pt x="14" y="12"/>
                  </a:lnTo>
                  <a:lnTo>
                    <a:pt x="29" y="4"/>
                  </a:lnTo>
                  <a:lnTo>
                    <a:pt x="47" y="0"/>
                  </a:lnTo>
                  <a:lnTo>
                    <a:pt x="66" y="4"/>
                  </a:lnTo>
                  <a:lnTo>
                    <a:pt x="80" y="12"/>
                  </a:lnTo>
                  <a:lnTo>
                    <a:pt x="90" y="24"/>
                  </a:lnTo>
                  <a:lnTo>
                    <a:pt x="94" y="41"/>
                  </a:lnTo>
                  <a:lnTo>
                    <a:pt x="90" y="58"/>
                  </a:lnTo>
                  <a:lnTo>
                    <a:pt x="80" y="70"/>
                  </a:lnTo>
                  <a:lnTo>
                    <a:pt x="66" y="78"/>
                  </a:lnTo>
                  <a:lnTo>
                    <a:pt x="47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1391" y="2107"/>
              <a:ext cx="706" cy="625"/>
            </a:xfrm>
            <a:custGeom>
              <a:avLst/>
              <a:gdLst>
                <a:gd name="T0" fmla="*/ 103 w 706"/>
                <a:gd name="T1" fmla="*/ 533 h 625"/>
                <a:gd name="T2" fmla="*/ 129 w 706"/>
                <a:gd name="T3" fmla="*/ 554 h 625"/>
                <a:gd name="T4" fmla="*/ 157 w 706"/>
                <a:gd name="T5" fmla="*/ 573 h 625"/>
                <a:gd name="T6" fmla="*/ 188 w 706"/>
                <a:gd name="T7" fmla="*/ 587 h 625"/>
                <a:gd name="T8" fmla="*/ 218 w 706"/>
                <a:gd name="T9" fmla="*/ 600 h 625"/>
                <a:gd name="T10" fmla="*/ 251 w 706"/>
                <a:gd name="T11" fmla="*/ 610 h 625"/>
                <a:gd name="T12" fmla="*/ 284 w 706"/>
                <a:gd name="T13" fmla="*/ 618 h 625"/>
                <a:gd name="T14" fmla="*/ 319 w 706"/>
                <a:gd name="T15" fmla="*/ 623 h 625"/>
                <a:gd name="T16" fmla="*/ 354 w 706"/>
                <a:gd name="T17" fmla="*/ 625 h 625"/>
                <a:gd name="T18" fmla="*/ 389 w 706"/>
                <a:gd name="T19" fmla="*/ 623 h 625"/>
                <a:gd name="T20" fmla="*/ 425 w 706"/>
                <a:gd name="T21" fmla="*/ 618 h 625"/>
                <a:gd name="T22" fmla="*/ 457 w 706"/>
                <a:gd name="T23" fmla="*/ 610 h 625"/>
                <a:gd name="T24" fmla="*/ 490 w 706"/>
                <a:gd name="T25" fmla="*/ 600 h 625"/>
                <a:gd name="T26" fmla="*/ 521 w 706"/>
                <a:gd name="T27" fmla="*/ 587 h 625"/>
                <a:gd name="T28" fmla="*/ 549 w 706"/>
                <a:gd name="T29" fmla="*/ 573 h 625"/>
                <a:gd name="T30" fmla="*/ 577 w 706"/>
                <a:gd name="T31" fmla="*/ 554 h 625"/>
                <a:gd name="T32" fmla="*/ 603 w 706"/>
                <a:gd name="T33" fmla="*/ 533 h 625"/>
                <a:gd name="T34" fmla="*/ 626 w 706"/>
                <a:gd name="T35" fmla="*/ 510 h 625"/>
                <a:gd name="T36" fmla="*/ 647 w 706"/>
                <a:gd name="T37" fmla="*/ 486 h 625"/>
                <a:gd name="T38" fmla="*/ 666 w 706"/>
                <a:gd name="T39" fmla="*/ 459 h 625"/>
                <a:gd name="T40" fmla="*/ 680 w 706"/>
                <a:gd name="T41" fmla="*/ 432 h 625"/>
                <a:gd name="T42" fmla="*/ 692 w 706"/>
                <a:gd name="T43" fmla="*/ 402 h 625"/>
                <a:gd name="T44" fmla="*/ 699 w 706"/>
                <a:gd name="T45" fmla="*/ 373 h 625"/>
                <a:gd name="T46" fmla="*/ 704 w 706"/>
                <a:gd name="T47" fmla="*/ 342 h 625"/>
                <a:gd name="T48" fmla="*/ 706 w 706"/>
                <a:gd name="T49" fmla="*/ 311 h 625"/>
                <a:gd name="T50" fmla="*/ 699 w 706"/>
                <a:gd name="T51" fmla="*/ 249 h 625"/>
                <a:gd name="T52" fmla="*/ 678 w 706"/>
                <a:gd name="T53" fmla="*/ 191 h 625"/>
                <a:gd name="T54" fmla="*/ 645 w 706"/>
                <a:gd name="T55" fmla="*/ 137 h 625"/>
                <a:gd name="T56" fmla="*/ 603 w 706"/>
                <a:gd name="T57" fmla="*/ 91 h 625"/>
                <a:gd name="T58" fmla="*/ 551 w 706"/>
                <a:gd name="T59" fmla="*/ 54 h 625"/>
                <a:gd name="T60" fmla="*/ 490 w 706"/>
                <a:gd name="T61" fmla="*/ 25 h 625"/>
                <a:gd name="T62" fmla="*/ 425 w 706"/>
                <a:gd name="T63" fmla="*/ 6 h 625"/>
                <a:gd name="T64" fmla="*/ 354 w 706"/>
                <a:gd name="T65" fmla="*/ 0 h 625"/>
                <a:gd name="T66" fmla="*/ 319 w 706"/>
                <a:gd name="T67" fmla="*/ 2 h 625"/>
                <a:gd name="T68" fmla="*/ 284 w 706"/>
                <a:gd name="T69" fmla="*/ 6 h 625"/>
                <a:gd name="T70" fmla="*/ 251 w 706"/>
                <a:gd name="T71" fmla="*/ 12 h 625"/>
                <a:gd name="T72" fmla="*/ 218 w 706"/>
                <a:gd name="T73" fmla="*/ 22 h 625"/>
                <a:gd name="T74" fmla="*/ 188 w 706"/>
                <a:gd name="T75" fmla="*/ 35 h 625"/>
                <a:gd name="T76" fmla="*/ 157 w 706"/>
                <a:gd name="T77" fmla="*/ 52 h 625"/>
                <a:gd name="T78" fmla="*/ 129 w 706"/>
                <a:gd name="T79" fmla="*/ 70 h 625"/>
                <a:gd name="T80" fmla="*/ 103 w 706"/>
                <a:gd name="T81" fmla="*/ 91 h 625"/>
                <a:gd name="T82" fmla="*/ 80 w 706"/>
                <a:gd name="T83" fmla="*/ 114 h 625"/>
                <a:gd name="T84" fmla="*/ 58 w 706"/>
                <a:gd name="T85" fmla="*/ 139 h 625"/>
                <a:gd name="T86" fmla="*/ 42 w 706"/>
                <a:gd name="T87" fmla="*/ 164 h 625"/>
                <a:gd name="T88" fmla="*/ 28 w 706"/>
                <a:gd name="T89" fmla="*/ 191 h 625"/>
                <a:gd name="T90" fmla="*/ 16 w 706"/>
                <a:gd name="T91" fmla="*/ 220 h 625"/>
                <a:gd name="T92" fmla="*/ 7 w 706"/>
                <a:gd name="T93" fmla="*/ 249 h 625"/>
                <a:gd name="T94" fmla="*/ 2 w 706"/>
                <a:gd name="T95" fmla="*/ 280 h 625"/>
                <a:gd name="T96" fmla="*/ 0 w 706"/>
                <a:gd name="T97" fmla="*/ 311 h 625"/>
                <a:gd name="T98" fmla="*/ 2 w 706"/>
                <a:gd name="T99" fmla="*/ 342 h 625"/>
                <a:gd name="T100" fmla="*/ 7 w 706"/>
                <a:gd name="T101" fmla="*/ 373 h 625"/>
                <a:gd name="T102" fmla="*/ 16 w 706"/>
                <a:gd name="T103" fmla="*/ 402 h 625"/>
                <a:gd name="T104" fmla="*/ 28 w 706"/>
                <a:gd name="T105" fmla="*/ 432 h 625"/>
                <a:gd name="T106" fmla="*/ 42 w 706"/>
                <a:gd name="T107" fmla="*/ 459 h 625"/>
                <a:gd name="T108" fmla="*/ 58 w 706"/>
                <a:gd name="T109" fmla="*/ 486 h 625"/>
                <a:gd name="T110" fmla="*/ 80 w 706"/>
                <a:gd name="T111" fmla="*/ 510 h 625"/>
                <a:gd name="T112" fmla="*/ 103 w 706"/>
                <a:gd name="T113" fmla="*/ 533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6"/>
                <a:gd name="T172" fmla="*/ 0 h 625"/>
                <a:gd name="T173" fmla="*/ 706 w 706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6" h="625">
                  <a:moveTo>
                    <a:pt x="103" y="533"/>
                  </a:moveTo>
                  <a:lnTo>
                    <a:pt x="129" y="554"/>
                  </a:lnTo>
                  <a:lnTo>
                    <a:pt x="157" y="573"/>
                  </a:lnTo>
                  <a:lnTo>
                    <a:pt x="188" y="587"/>
                  </a:lnTo>
                  <a:lnTo>
                    <a:pt x="218" y="600"/>
                  </a:lnTo>
                  <a:lnTo>
                    <a:pt x="251" y="610"/>
                  </a:lnTo>
                  <a:lnTo>
                    <a:pt x="284" y="618"/>
                  </a:lnTo>
                  <a:lnTo>
                    <a:pt x="319" y="623"/>
                  </a:lnTo>
                  <a:lnTo>
                    <a:pt x="354" y="625"/>
                  </a:lnTo>
                  <a:lnTo>
                    <a:pt x="389" y="623"/>
                  </a:lnTo>
                  <a:lnTo>
                    <a:pt x="425" y="618"/>
                  </a:lnTo>
                  <a:lnTo>
                    <a:pt x="457" y="610"/>
                  </a:lnTo>
                  <a:lnTo>
                    <a:pt x="490" y="600"/>
                  </a:lnTo>
                  <a:lnTo>
                    <a:pt x="521" y="587"/>
                  </a:lnTo>
                  <a:lnTo>
                    <a:pt x="549" y="573"/>
                  </a:lnTo>
                  <a:lnTo>
                    <a:pt x="577" y="554"/>
                  </a:lnTo>
                  <a:lnTo>
                    <a:pt x="603" y="533"/>
                  </a:lnTo>
                  <a:lnTo>
                    <a:pt x="626" y="510"/>
                  </a:lnTo>
                  <a:lnTo>
                    <a:pt x="647" y="486"/>
                  </a:lnTo>
                  <a:lnTo>
                    <a:pt x="666" y="459"/>
                  </a:lnTo>
                  <a:lnTo>
                    <a:pt x="680" y="432"/>
                  </a:lnTo>
                  <a:lnTo>
                    <a:pt x="692" y="402"/>
                  </a:lnTo>
                  <a:lnTo>
                    <a:pt x="699" y="373"/>
                  </a:lnTo>
                  <a:lnTo>
                    <a:pt x="704" y="342"/>
                  </a:lnTo>
                  <a:lnTo>
                    <a:pt x="706" y="311"/>
                  </a:lnTo>
                  <a:lnTo>
                    <a:pt x="699" y="249"/>
                  </a:lnTo>
                  <a:lnTo>
                    <a:pt x="678" y="191"/>
                  </a:lnTo>
                  <a:lnTo>
                    <a:pt x="645" y="137"/>
                  </a:lnTo>
                  <a:lnTo>
                    <a:pt x="603" y="91"/>
                  </a:lnTo>
                  <a:lnTo>
                    <a:pt x="551" y="54"/>
                  </a:lnTo>
                  <a:lnTo>
                    <a:pt x="490" y="25"/>
                  </a:lnTo>
                  <a:lnTo>
                    <a:pt x="425" y="6"/>
                  </a:lnTo>
                  <a:lnTo>
                    <a:pt x="354" y="0"/>
                  </a:lnTo>
                  <a:lnTo>
                    <a:pt x="319" y="2"/>
                  </a:lnTo>
                  <a:lnTo>
                    <a:pt x="284" y="6"/>
                  </a:lnTo>
                  <a:lnTo>
                    <a:pt x="251" y="12"/>
                  </a:lnTo>
                  <a:lnTo>
                    <a:pt x="218" y="22"/>
                  </a:lnTo>
                  <a:lnTo>
                    <a:pt x="188" y="35"/>
                  </a:lnTo>
                  <a:lnTo>
                    <a:pt x="157" y="52"/>
                  </a:lnTo>
                  <a:lnTo>
                    <a:pt x="129" y="70"/>
                  </a:lnTo>
                  <a:lnTo>
                    <a:pt x="103" y="91"/>
                  </a:lnTo>
                  <a:lnTo>
                    <a:pt x="80" y="114"/>
                  </a:lnTo>
                  <a:lnTo>
                    <a:pt x="58" y="139"/>
                  </a:lnTo>
                  <a:lnTo>
                    <a:pt x="42" y="164"/>
                  </a:lnTo>
                  <a:lnTo>
                    <a:pt x="28" y="191"/>
                  </a:lnTo>
                  <a:lnTo>
                    <a:pt x="16" y="220"/>
                  </a:lnTo>
                  <a:lnTo>
                    <a:pt x="7" y="249"/>
                  </a:lnTo>
                  <a:lnTo>
                    <a:pt x="2" y="280"/>
                  </a:lnTo>
                  <a:lnTo>
                    <a:pt x="0" y="311"/>
                  </a:lnTo>
                  <a:lnTo>
                    <a:pt x="2" y="342"/>
                  </a:lnTo>
                  <a:lnTo>
                    <a:pt x="7" y="373"/>
                  </a:lnTo>
                  <a:lnTo>
                    <a:pt x="16" y="402"/>
                  </a:lnTo>
                  <a:lnTo>
                    <a:pt x="28" y="432"/>
                  </a:lnTo>
                  <a:lnTo>
                    <a:pt x="42" y="459"/>
                  </a:lnTo>
                  <a:lnTo>
                    <a:pt x="58" y="486"/>
                  </a:lnTo>
                  <a:lnTo>
                    <a:pt x="80" y="510"/>
                  </a:lnTo>
                  <a:lnTo>
                    <a:pt x="103" y="5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1574" y="2267"/>
              <a:ext cx="342" cy="303"/>
            </a:xfrm>
            <a:custGeom>
              <a:avLst/>
              <a:gdLst>
                <a:gd name="T0" fmla="*/ 0 w 342"/>
                <a:gd name="T1" fmla="*/ 151 h 303"/>
                <a:gd name="T2" fmla="*/ 2 w 342"/>
                <a:gd name="T3" fmla="*/ 122 h 303"/>
                <a:gd name="T4" fmla="*/ 12 w 342"/>
                <a:gd name="T5" fmla="*/ 93 h 303"/>
                <a:gd name="T6" fmla="*/ 28 w 342"/>
                <a:gd name="T7" fmla="*/ 68 h 303"/>
                <a:gd name="T8" fmla="*/ 49 w 342"/>
                <a:gd name="T9" fmla="*/ 45 h 303"/>
                <a:gd name="T10" fmla="*/ 61 w 342"/>
                <a:gd name="T11" fmla="*/ 35 h 303"/>
                <a:gd name="T12" fmla="*/ 75 w 342"/>
                <a:gd name="T13" fmla="*/ 26 h 303"/>
                <a:gd name="T14" fmla="*/ 89 w 342"/>
                <a:gd name="T15" fmla="*/ 18 h 303"/>
                <a:gd name="T16" fmla="*/ 105 w 342"/>
                <a:gd name="T17" fmla="*/ 12 h 303"/>
                <a:gd name="T18" fmla="*/ 120 w 342"/>
                <a:gd name="T19" fmla="*/ 6 h 303"/>
                <a:gd name="T20" fmla="*/ 136 w 342"/>
                <a:gd name="T21" fmla="*/ 2 h 303"/>
                <a:gd name="T22" fmla="*/ 155 w 342"/>
                <a:gd name="T23" fmla="*/ 0 h 303"/>
                <a:gd name="T24" fmla="*/ 171 w 342"/>
                <a:gd name="T25" fmla="*/ 0 h 303"/>
                <a:gd name="T26" fmla="*/ 188 w 342"/>
                <a:gd name="T27" fmla="*/ 0 h 303"/>
                <a:gd name="T28" fmla="*/ 204 w 342"/>
                <a:gd name="T29" fmla="*/ 2 h 303"/>
                <a:gd name="T30" fmla="*/ 220 w 342"/>
                <a:gd name="T31" fmla="*/ 6 h 303"/>
                <a:gd name="T32" fmla="*/ 237 w 342"/>
                <a:gd name="T33" fmla="*/ 12 h 303"/>
                <a:gd name="T34" fmla="*/ 251 w 342"/>
                <a:gd name="T35" fmla="*/ 18 h 303"/>
                <a:gd name="T36" fmla="*/ 265 w 342"/>
                <a:gd name="T37" fmla="*/ 26 h 303"/>
                <a:gd name="T38" fmla="*/ 279 w 342"/>
                <a:gd name="T39" fmla="*/ 35 h 303"/>
                <a:gd name="T40" fmla="*/ 291 w 342"/>
                <a:gd name="T41" fmla="*/ 45 h 303"/>
                <a:gd name="T42" fmla="*/ 312 w 342"/>
                <a:gd name="T43" fmla="*/ 68 h 303"/>
                <a:gd name="T44" fmla="*/ 328 w 342"/>
                <a:gd name="T45" fmla="*/ 93 h 303"/>
                <a:gd name="T46" fmla="*/ 340 w 342"/>
                <a:gd name="T47" fmla="*/ 122 h 303"/>
                <a:gd name="T48" fmla="*/ 342 w 342"/>
                <a:gd name="T49" fmla="*/ 151 h 303"/>
                <a:gd name="T50" fmla="*/ 340 w 342"/>
                <a:gd name="T51" fmla="*/ 182 h 303"/>
                <a:gd name="T52" fmla="*/ 328 w 342"/>
                <a:gd name="T53" fmla="*/ 209 h 303"/>
                <a:gd name="T54" fmla="*/ 312 w 342"/>
                <a:gd name="T55" fmla="*/ 236 h 303"/>
                <a:gd name="T56" fmla="*/ 291 w 342"/>
                <a:gd name="T57" fmla="*/ 259 h 303"/>
                <a:gd name="T58" fmla="*/ 279 w 342"/>
                <a:gd name="T59" fmla="*/ 269 h 303"/>
                <a:gd name="T60" fmla="*/ 265 w 342"/>
                <a:gd name="T61" fmla="*/ 278 h 303"/>
                <a:gd name="T62" fmla="*/ 251 w 342"/>
                <a:gd name="T63" fmla="*/ 286 h 303"/>
                <a:gd name="T64" fmla="*/ 237 w 342"/>
                <a:gd name="T65" fmla="*/ 292 h 303"/>
                <a:gd name="T66" fmla="*/ 220 w 342"/>
                <a:gd name="T67" fmla="*/ 296 h 303"/>
                <a:gd name="T68" fmla="*/ 204 w 342"/>
                <a:gd name="T69" fmla="*/ 301 h 303"/>
                <a:gd name="T70" fmla="*/ 188 w 342"/>
                <a:gd name="T71" fmla="*/ 303 h 303"/>
                <a:gd name="T72" fmla="*/ 171 w 342"/>
                <a:gd name="T73" fmla="*/ 303 h 303"/>
                <a:gd name="T74" fmla="*/ 136 w 342"/>
                <a:gd name="T75" fmla="*/ 301 h 303"/>
                <a:gd name="T76" fmla="*/ 103 w 342"/>
                <a:gd name="T77" fmla="*/ 290 h 303"/>
                <a:gd name="T78" fmla="*/ 75 w 342"/>
                <a:gd name="T79" fmla="*/ 278 h 303"/>
                <a:gd name="T80" fmla="*/ 49 w 342"/>
                <a:gd name="T81" fmla="*/ 259 h 303"/>
                <a:gd name="T82" fmla="*/ 28 w 342"/>
                <a:gd name="T83" fmla="*/ 236 h 303"/>
                <a:gd name="T84" fmla="*/ 14 w 342"/>
                <a:gd name="T85" fmla="*/ 211 h 303"/>
                <a:gd name="T86" fmla="*/ 2 w 342"/>
                <a:gd name="T87" fmla="*/ 182 h 303"/>
                <a:gd name="T88" fmla="*/ 0 w 342"/>
                <a:gd name="T89" fmla="*/ 151 h 3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42"/>
                <a:gd name="T136" fmla="*/ 0 h 303"/>
                <a:gd name="T137" fmla="*/ 342 w 342"/>
                <a:gd name="T138" fmla="*/ 303 h 3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42" h="303">
                  <a:moveTo>
                    <a:pt x="0" y="151"/>
                  </a:moveTo>
                  <a:lnTo>
                    <a:pt x="2" y="122"/>
                  </a:lnTo>
                  <a:lnTo>
                    <a:pt x="12" y="93"/>
                  </a:lnTo>
                  <a:lnTo>
                    <a:pt x="28" y="68"/>
                  </a:lnTo>
                  <a:lnTo>
                    <a:pt x="49" y="45"/>
                  </a:lnTo>
                  <a:lnTo>
                    <a:pt x="61" y="35"/>
                  </a:lnTo>
                  <a:lnTo>
                    <a:pt x="75" y="26"/>
                  </a:lnTo>
                  <a:lnTo>
                    <a:pt x="89" y="18"/>
                  </a:lnTo>
                  <a:lnTo>
                    <a:pt x="105" y="12"/>
                  </a:lnTo>
                  <a:lnTo>
                    <a:pt x="120" y="6"/>
                  </a:lnTo>
                  <a:lnTo>
                    <a:pt x="136" y="2"/>
                  </a:lnTo>
                  <a:lnTo>
                    <a:pt x="155" y="0"/>
                  </a:lnTo>
                  <a:lnTo>
                    <a:pt x="171" y="0"/>
                  </a:lnTo>
                  <a:lnTo>
                    <a:pt x="188" y="0"/>
                  </a:lnTo>
                  <a:lnTo>
                    <a:pt x="204" y="2"/>
                  </a:lnTo>
                  <a:lnTo>
                    <a:pt x="220" y="6"/>
                  </a:lnTo>
                  <a:lnTo>
                    <a:pt x="237" y="12"/>
                  </a:lnTo>
                  <a:lnTo>
                    <a:pt x="251" y="18"/>
                  </a:lnTo>
                  <a:lnTo>
                    <a:pt x="265" y="26"/>
                  </a:lnTo>
                  <a:lnTo>
                    <a:pt x="279" y="35"/>
                  </a:lnTo>
                  <a:lnTo>
                    <a:pt x="291" y="45"/>
                  </a:lnTo>
                  <a:lnTo>
                    <a:pt x="312" y="68"/>
                  </a:lnTo>
                  <a:lnTo>
                    <a:pt x="328" y="93"/>
                  </a:lnTo>
                  <a:lnTo>
                    <a:pt x="340" y="122"/>
                  </a:lnTo>
                  <a:lnTo>
                    <a:pt x="342" y="151"/>
                  </a:lnTo>
                  <a:lnTo>
                    <a:pt x="340" y="182"/>
                  </a:lnTo>
                  <a:lnTo>
                    <a:pt x="328" y="209"/>
                  </a:lnTo>
                  <a:lnTo>
                    <a:pt x="312" y="236"/>
                  </a:lnTo>
                  <a:lnTo>
                    <a:pt x="291" y="259"/>
                  </a:lnTo>
                  <a:lnTo>
                    <a:pt x="279" y="269"/>
                  </a:lnTo>
                  <a:lnTo>
                    <a:pt x="265" y="278"/>
                  </a:lnTo>
                  <a:lnTo>
                    <a:pt x="251" y="286"/>
                  </a:lnTo>
                  <a:lnTo>
                    <a:pt x="237" y="292"/>
                  </a:lnTo>
                  <a:lnTo>
                    <a:pt x="220" y="296"/>
                  </a:lnTo>
                  <a:lnTo>
                    <a:pt x="204" y="301"/>
                  </a:lnTo>
                  <a:lnTo>
                    <a:pt x="188" y="303"/>
                  </a:lnTo>
                  <a:lnTo>
                    <a:pt x="171" y="303"/>
                  </a:lnTo>
                  <a:lnTo>
                    <a:pt x="136" y="301"/>
                  </a:lnTo>
                  <a:lnTo>
                    <a:pt x="103" y="290"/>
                  </a:lnTo>
                  <a:lnTo>
                    <a:pt x="75" y="278"/>
                  </a:lnTo>
                  <a:lnTo>
                    <a:pt x="49" y="259"/>
                  </a:lnTo>
                  <a:lnTo>
                    <a:pt x="28" y="236"/>
                  </a:lnTo>
                  <a:lnTo>
                    <a:pt x="14" y="211"/>
                  </a:lnTo>
                  <a:lnTo>
                    <a:pt x="2" y="182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389" y="1648"/>
              <a:ext cx="1997" cy="1904"/>
            </a:xfrm>
            <a:custGeom>
              <a:avLst/>
              <a:gdLst>
                <a:gd name="T0" fmla="*/ 65 w 1997"/>
                <a:gd name="T1" fmla="*/ 1231 h 1904"/>
                <a:gd name="T2" fmla="*/ 298 w 1997"/>
                <a:gd name="T3" fmla="*/ 1119 h 1904"/>
                <a:gd name="T4" fmla="*/ 286 w 1997"/>
                <a:gd name="T5" fmla="*/ 853 h 1904"/>
                <a:gd name="T6" fmla="*/ 213 w 1997"/>
                <a:gd name="T7" fmla="*/ 745 h 1904"/>
                <a:gd name="T8" fmla="*/ 173 w 1997"/>
                <a:gd name="T9" fmla="*/ 438 h 1904"/>
                <a:gd name="T10" fmla="*/ 352 w 1997"/>
                <a:gd name="T11" fmla="*/ 160 h 1904"/>
                <a:gd name="T12" fmla="*/ 518 w 1997"/>
                <a:gd name="T13" fmla="*/ 66 h 1904"/>
                <a:gd name="T14" fmla="*/ 713 w 1997"/>
                <a:gd name="T15" fmla="*/ 27 h 1904"/>
                <a:gd name="T16" fmla="*/ 924 w 1997"/>
                <a:gd name="T17" fmla="*/ 54 h 1904"/>
                <a:gd name="T18" fmla="*/ 1171 w 1997"/>
                <a:gd name="T19" fmla="*/ 10 h 1904"/>
                <a:gd name="T20" fmla="*/ 1523 w 1997"/>
                <a:gd name="T21" fmla="*/ 41 h 1904"/>
                <a:gd name="T22" fmla="*/ 1814 w 1997"/>
                <a:gd name="T23" fmla="*/ 274 h 1904"/>
                <a:gd name="T24" fmla="*/ 1877 w 1997"/>
                <a:gd name="T25" fmla="*/ 558 h 1904"/>
                <a:gd name="T26" fmla="*/ 1772 w 1997"/>
                <a:gd name="T27" fmla="*/ 608 h 1904"/>
                <a:gd name="T28" fmla="*/ 1692 w 1997"/>
                <a:gd name="T29" fmla="*/ 525 h 1904"/>
                <a:gd name="T30" fmla="*/ 1600 w 1997"/>
                <a:gd name="T31" fmla="*/ 301 h 1904"/>
                <a:gd name="T32" fmla="*/ 1373 w 1997"/>
                <a:gd name="T33" fmla="*/ 178 h 1904"/>
                <a:gd name="T34" fmla="*/ 1128 w 1997"/>
                <a:gd name="T35" fmla="*/ 199 h 1904"/>
                <a:gd name="T36" fmla="*/ 995 w 1997"/>
                <a:gd name="T37" fmla="*/ 255 h 1904"/>
                <a:gd name="T38" fmla="*/ 870 w 1997"/>
                <a:gd name="T39" fmla="*/ 218 h 1904"/>
                <a:gd name="T40" fmla="*/ 666 w 1997"/>
                <a:gd name="T41" fmla="*/ 205 h 1904"/>
                <a:gd name="T42" fmla="*/ 443 w 1997"/>
                <a:gd name="T43" fmla="*/ 324 h 1904"/>
                <a:gd name="T44" fmla="*/ 356 w 1997"/>
                <a:gd name="T45" fmla="*/ 538 h 1904"/>
                <a:gd name="T46" fmla="*/ 424 w 1997"/>
                <a:gd name="T47" fmla="*/ 726 h 1904"/>
                <a:gd name="T48" fmla="*/ 483 w 1997"/>
                <a:gd name="T49" fmla="*/ 810 h 1904"/>
                <a:gd name="T50" fmla="*/ 528 w 1997"/>
                <a:gd name="T51" fmla="*/ 1050 h 1904"/>
                <a:gd name="T52" fmla="*/ 286 w 1997"/>
                <a:gd name="T53" fmla="*/ 1354 h 1904"/>
                <a:gd name="T54" fmla="*/ 460 w 1997"/>
                <a:gd name="T55" fmla="*/ 1406 h 1904"/>
                <a:gd name="T56" fmla="*/ 535 w 1997"/>
                <a:gd name="T57" fmla="*/ 1401 h 1904"/>
                <a:gd name="T58" fmla="*/ 739 w 1997"/>
                <a:gd name="T59" fmla="*/ 1325 h 1904"/>
                <a:gd name="T60" fmla="*/ 875 w 1997"/>
                <a:gd name="T61" fmla="*/ 1119 h 1904"/>
                <a:gd name="T62" fmla="*/ 852 w 1997"/>
                <a:gd name="T63" fmla="*/ 909 h 1904"/>
                <a:gd name="T64" fmla="*/ 788 w 1997"/>
                <a:gd name="T65" fmla="*/ 803 h 1904"/>
                <a:gd name="T66" fmla="*/ 737 w 1997"/>
                <a:gd name="T67" fmla="*/ 770 h 1904"/>
                <a:gd name="T68" fmla="*/ 748 w 1997"/>
                <a:gd name="T69" fmla="*/ 662 h 1904"/>
                <a:gd name="T70" fmla="*/ 877 w 1997"/>
                <a:gd name="T71" fmla="*/ 650 h 1904"/>
                <a:gd name="T72" fmla="*/ 1056 w 1997"/>
                <a:gd name="T73" fmla="*/ 689 h 1904"/>
                <a:gd name="T74" fmla="*/ 1138 w 1997"/>
                <a:gd name="T75" fmla="*/ 770 h 1904"/>
                <a:gd name="T76" fmla="*/ 1072 w 1997"/>
                <a:gd name="T77" fmla="*/ 855 h 1904"/>
                <a:gd name="T78" fmla="*/ 1075 w 1997"/>
                <a:gd name="T79" fmla="*/ 1102 h 1904"/>
                <a:gd name="T80" fmla="*/ 901 w 1997"/>
                <a:gd name="T81" fmla="*/ 1426 h 1904"/>
                <a:gd name="T82" fmla="*/ 730 w 1997"/>
                <a:gd name="T83" fmla="*/ 1530 h 1904"/>
                <a:gd name="T84" fmla="*/ 1124 w 1997"/>
                <a:gd name="T85" fmla="*/ 1603 h 1904"/>
                <a:gd name="T86" fmla="*/ 1199 w 1997"/>
                <a:gd name="T87" fmla="*/ 1445 h 1904"/>
                <a:gd name="T88" fmla="*/ 1450 w 1997"/>
                <a:gd name="T89" fmla="*/ 1320 h 1904"/>
                <a:gd name="T90" fmla="*/ 1635 w 1997"/>
                <a:gd name="T91" fmla="*/ 1055 h 1904"/>
                <a:gd name="T92" fmla="*/ 1563 w 1997"/>
                <a:gd name="T93" fmla="*/ 716 h 1904"/>
                <a:gd name="T94" fmla="*/ 1790 w 1997"/>
                <a:gd name="T95" fmla="*/ 907 h 1904"/>
                <a:gd name="T96" fmla="*/ 1964 w 1997"/>
                <a:gd name="T97" fmla="*/ 1225 h 1904"/>
                <a:gd name="T98" fmla="*/ 1527 w 1997"/>
                <a:gd name="T99" fmla="*/ 1480 h 1904"/>
                <a:gd name="T100" fmla="*/ 1701 w 1997"/>
                <a:gd name="T101" fmla="*/ 1543 h 1904"/>
                <a:gd name="T102" fmla="*/ 488 w 1997"/>
                <a:gd name="T103" fmla="*/ 1578 h 1904"/>
                <a:gd name="T104" fmla="*/ 255 w 1997"/>
                <a:gd name="T105" fmla="*/ 1534 h 1904"/>
                <a:gd name="T106" fmla="*/ 63 w 1997"/>
                <a:gd name="T107" fmla="*/ 1412 h 19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97"/>
                <a:gd name="T163" fmla="*/ 0 h 1904"/>
                <a:gd name="T164" fmla="*/ 1997 w 1997"/>
                <a:gd name="T165" fmla="*/ 1904 h 19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97" h="1904">
                  <a:moveTo>
                    <a:pt x="9" y="1277"/>
                  </a:moveTo>
                  <a:lnTo>
                    <a:pt x="16" y="1266"/>
                  </a:lnTo>
                  <a:lnTo>
                    <a:pt x="23" y="1258"/>
                  </a:lnTo>
                  <a:lnTo>
                    <a:pt x="30" y="1250"/>
                  </a:lnTo>
                  <a:lnTo>
                    <a:pt x="42" y="1242"/>
                  </a:lnTo>
                  <a:lnTo>
                    <a:pt x="51" y="1237"/>
                  </a:lnTo>
                  <a:lnTo>
                    <a:pt x="65" y="1231"/>
                  </a:lnTo>
                  <a:lnTo>
                    <a:pt x="77" y="1229"/>
                  </a:lnTo>
                  <a:lnTo>
                    <a:pt x="91" y="1227"/>
                  </a:lnTo>
                  <a:lnTo>
                    <a:pt x="141" y="1219"/>
                  </a:lnTo>
                  <a:lnTo>
                    <a:pt x="187" y="1204"/>
                  </a:lnTo>
                  <a:lnTo>
                    <a:pt x="230" y="1181"/>
                  </a:lnTo>
                  <a:lnTo>
                    <a:pt x="267" y="1152"/>
                  </a:lnTo>
                  <a:lnTo>
                    <a:pt x="298" y="1119"/>
                  </a:lnTo>
                  <a:lnTo>
                    <a:pt x="321" y="1080"/>
                  </a:lnTo>
                  <a:lnTo>
                    <a:pt x="335" y="1038"/>
                  </a:lnTo>
                  <a:lnTo>
                    <a:pt x="340" y="992"/>
                  </a:lnTo>
                  <a:lnTo>
                    <a:pt x="335" y="957"/>
                  </a:lnTo>
                  <a:lnTo>
                    <a:pt x="326" y="922"/>
                  </a:lnTo>
                  <a:lnTo>
                    <a:pt x="309" y="886"/>
                  </a:lnTo>
                  <a:lnTo>
                    <a:pt x="286" y="853"/>
                  </a:lnTo>
                  <a:lnTo>
                    <a:pt x="288" y="853"/>
                  </a:lnTo>
                  <a:lnTo>
                    <a:pt x="288" y="855"/>
                  </a:lnTo>
                  <a:lnTo>
                    <a:pt x="291" y="857"/>
                  </a:lnTo>
                  <a:lnTo>
                    <a:pt x="263" y="822"/>
                  </a:lnTo>
                  <a:lnTo>
                    <a:pt x="237" y="785"/>
                  </a:lnTo>
                  <a:lnTo>
                    <a:pt x="213" y="745"/>
                  </a:lnTo>
                  <a:lnTo>
                    <a:pt x="194" y="706"/>
                  </a:lnTo>
                  <a:lnTo>
                    <a:pt x="180" y="664"/>
                  </a:lnTo>
                  <a:lnTo>
                    <a:pt x="171" y="623"/>
                  </a:lnTo>
                  <a:lnTo>
                    <a:pt x="164" y="579"/>
                  </a:lnTo>
                  <a:lnTo>
                    <a:pt x="162" y="538"/>
                  </a:lnTo>
                  <a:lnTo>
                    <a:pt x="164" y="488"/>
                  </a:lnTo>
                  <a:lnTo>
                    <a:pt x="173" y="438"/>
                  </a:lnTo>
                  <a:lnTo>
                    <a:pt x="187" y="388"/>
                  </a:lnTo>
                  <a:lnTo>
                    <a:pt x="206" y="342"/>
                  </a:lnTo>
                  <a:lnTo>
                    <a:pt x="230" y="297"/>
                  </a:lnTo>
                  <a:lnTo>
                    <a:pt x="258" y="255"/>
                  </a:lnTo>
                  <a:lnTo>
                    <a:pt x="293" y="214"/>
                  </a:lnTo>
                  <a:lnTo>
                    <a:pt x="331" y="176"/>
                  </a:lnTo>
                  <a:lnTo>
                    <a:pt x="352" y="160"/>
                  </a:lnTo>
                  <a:lnTo>
                    <a:pt x="373" y="143"/>
                  </a:lnTo>
                  <a:lnTo>
                    <a:pt x="396" y="126"/>
                  </a:lnTo>
                  <a:lnTo>
                    <a:pt x="420" y="112"/>
                  </a:lnTo>
                  <a:lnTo>
                    <a:pt x="443" y="99"/>
                  </a:lnTo>
                  <a:lnTo>
                    <a:pt x="469" y="87"/>
                  </a:lnTo>
                  <a:lnTo>
                    <a:pt x="493" y="76"/>
                  </a:lnTo>
                  <a:lnTo>
                    <a:pt x="518" y="66"/>
                  </a:lnTo>
                  <a:lnTo>
                    <a:pt x="546" y="56"/>
                  </a:lnTo>
                  <a:lnTo>
                    <a:pt x="572" y="49"/>
                  </a:lnTo>
                  <a:lnTo>
                    <a:pt x="600" y="41"/>
                  </a:lnTo>
                  <a:lnTo>
                    <a:pt x="626" y="37"/>
                  </a:lnTo>
                  <a:lnTo>
                    <a:pt x="654" y="33"/>
                  </a:lnTo>
                  <a:lnTo>
                    <a:pt x="683" y="29"/>
                  </a:lnTo>
                  <a:lnTo>
                    <a:pt x="713" y="27"/>
                  </a:lnTo>
                  <a:lnTo>
                    <a:pt x="741" y="27"/>
                  </a:lnTo>
                  <a:lnTo>
                    <a:pt x="772" y="27"/>
                  </a:lnTo>
                  <a:lnTo>
                    <a:pt x="802" y="29"/>
                  </a:lnTo>
                  <a:lnTo>
                    <a:pt x="835" y="33"/>
                  </a:lnTo>
                  <a:lnTo>
                    <a:pt x="866" y="39"/>
                  </a:lnTo>
                  <a:lnTo>
                    <a:pt x="896" y="45"/>
                  </a:lnTo>
                  <a:lnTo>
                    <a:pt x="924" y="54"/>
                  </a:lnTo>
                  <a:lnTo>
                    <a:pt x="955" y="62"/>
                  </a:lnTo>
                  <a:lnTo>
                    <a:pt x="983" y="72"/>
                  </a:lnTo>
                  <a:lnTo>
                    <a:pt x="1018" y="56"/>
                  </a:lnTo>
                  <a:lnTo>
                    <a:pt x="1053" y="41"/>
                  </a:lnTo>
                  <a:lnTo>
                    <a:pt x="1091" y="29"/>
                  </a:lnTo>
                  <a:lnTo>
                    <a:pt x="1131" y="18"/>
                  </a:lnTo>
                  <a:lnTo>
                    <a:pt x="1171" y="10"/>
                  </a:lnTo>
                  <a:lnTo>
                    <a:pt x="1211" y="4"/>
                  </a:lnTo>
                  <a:lnTo>
                    <a:pt x="1251" y="2"/>
                  </a:lnTo>
                  <a:lnTo>
                    <a:pt x="1293" y="0"/>
                  </a:lnTo>
                  <a:lnTo>
                    <a:pt x="1354" y="2"/>
                  </a:lnTo>
                  <a:lnTo>
                    <a:pt x="1412" y="10"/>
                  </a:lnTo>
                  <a:lnTo>
                    <a:pt x="1469" y="22"/>
                  </a:lnTo>
                  <a:lnTo>
                    <a:pt x="1523" y="41"/>
                  </a:lnTo>
                  <a:lnTo>
                    <a:pt x="1574" y="62"/>
                  </a:lnTo>
                  <a:lnTo>
                    <a:pt x="1624" y="89"/>
                  </a:lnTo>
                  <a:lnTo>
                    <a:pt x="1671" y="120"/>
                  </a:lnTo>
                  <a:lnTo>
                    <a:pt x="1713" y="153"/>
                  </a:lnTo>
                  <a:lnTo>
                    <a:pt x="1750" y="191"/>
                  </a:lnTo>
                  <a:lnTo>
                    <a:pt x="1783" y="230"/>
                  </a:lnTo>
                  <a:lnTo>
                    <a:pt x="1814" y="274"/>
                  </a:lnTo>
                  <a:lnTo>
                    <a:pt x="1837" y="319"/>
                  </a:lnTo>
                  <a:lnTo>
                    <a:pt x="1858" y="369"/>
                  </a:lnTo>
                  <a:lnTo>
                    <a:pt x="1872" y="419"/>
                  </a:lnTo>
                  <a:lnTo>
                    <a:pt x="1882" y="471"/>
                  </a:lnTo>
                  <a:lnTo>
                    <a:pt x="1884" y="525"/>
                  </a:lnTo>
                  <a:lnTo>
                    <a:pt x="1882" y="542"/>
                  </a:lnTo>
                  <a:lnTo>
                    <a:pt x="1877" y="558"/>
                  </a:lnTo>
                  <a:lnTo>
                    <a:pt x="1868" y="573"/>
                  </a:lnTo>
                  <a:lnTo>
                    <a:pt x="1856" y="585"/>
                  </a:lnTo>
                  <a:lnTo>
                    <a:pt x="1842" y="596"/>
                  </a:lnTo>
                  <a:lnTo>
                    <a:pt x="1825" y="604"/>
                  </a:lnTo>
                  <a:lnTo>
                    <a:pt x="1809" y="608"/>
                  </a:lnTo>
                  <a:lnTo>
                    <a:pt x="1790" y="610"/>
                  </a:lnTo>
                  <a:lnTo>
                    <a:pt x="1772" y="608"/>
                  </a:lnTo>
                  <a:lnTo>
                    <a:pt x="1753" y="604"/>
                  </a:lnTo>
                  <a:lnTo>
                    <a:pt x="1736" y="596"/>
                  </a:lnTo>
                  <a:lnTo>
                    <a:pt x="1720" y="585"/>
                  </a:lnTo>
                  <a:lnTo>
                    <a:pt x="1708" y="573"/>
                  </a:lnTo>
                  <a:lnTo>
                    <a:pt x="1699" y="558"/>
                  </a:lnTo>
                  <a:lnTo>
                    <a:pt x="1694" y="542"/>
                  </a:lnTo>
                  <a:lnTo>
                    <a:pt x="1692" y="525"/>
                  </a:lnTo>
                  <a:lnTo>
                    <a:pt x="1689" y="490"/>
                  </a:lnTo>
                  <a:lnTo>
                    <a:pt x="1685" y="454"/>
                  </a:lnTo>
                  <a:lnTo>
                    <a:pt x="1675" y="421"/>
                  </a:lnTo>
                  <a:lnTo>
                    <a:pt x="1661" y="390"/>
                  </a:lnTo>
                  <a:lnTo>
                    <a:pt x="1645" y="359"/>
                  </a:lnTo>
                  <a:lnTo>
                    <a:pt x="1624" y="330"/>
                  </a:lnTo>
                  <a:lnTo>
                    <a:pt x="1600" y="301"/>
                  </a:lnTo>
                  <a:lnTo>
                    <a:pt x="1574" y="276"/>
                  </a:lnTo>
                  <a:lnTo>
                    <a:pt x="1546" y="253"/>
                  </a:lnTo>
                  <a:lnTo>
                    <a:pt x="1513" y="232"/>
                  </a:lnTo>
                  <a:lnTo>
                    <a:pt x="1481" y="214"/>
                  </a:lnTo>
                  <a:lnTo>
                    <a:pt x="1445" y="199"/>
                  </a:lnTo>
                  <a:lnTo>
                    <a:pt x="1410" y="187"/>
                  </a:lnTo>
                  <a:lnTo>
                    <a:pt x="1373" y="178"/>
                  </a:lnTo>
                  <a:lnTo>
                    <a:pt x="1333" y="174"/>
                  </a:lnTo>
                  <a:lnTo>
                    <a:pt x="1293" y="172"/>
                  </a:lnTo>
                  <a:lnTo>
                    <a:pt x="1258" y="174"/>
                  </a:lnTo>
                  <a:lnTo>
                    <a:pt x="1225" y="176"/>
                  </a:lnTo>
                  <a:lnTo>
                    <a:pt x="1192" y="182"/>
                  </a:lnTo>
                  <a:lnTo>
                    <a:pt x="1159" y="189"/>
                  </a:lnTo>
                  <a:lnTo>
                    <a:pt x="1128" y="199"/>
                  </a:lnTo>
                  <a:lnTo>
                    <a:pt x="1100" y="211"/>
                  </a:lnTo>
                  <a:lnTo>
                    <a:pt x="1072" y="224"/>
                  </a:lnTo>
                  <a:lnTo>
                    <a:pt x="1046" y="238"/>
                  </a:lnTo>
                  <a:lnTo>
                    <a:pt x="1035" y="245"/>
                  </a:lnTo>
                  <a:lnTo>
                    <a:pt x="1021" y="251"/>
                  </a:lnTo>
                  <a:lnTo>
                    <a:pt x="1009" y="253"/>
                  </a:lnTo>
                  <a:lnTo>
                    <a:pt x="995" y="255"/>
                  </a:lnTo>
                  <a:lnTo>
                    <a:pt x="981" y="255"/>
                  </a:lnTo>
                  <a:lnTo>
                    <a:pt x="967" y="253"/>
                  </a:lnTo>
                  <a:lnTo>
                    <a:pt x="952" y="251"/>
                  </a:lnTo>
                  <a:lnTo>
                    <a:pt x="941" y="245"/>
                  </a:lnTo>
                  <a:lnTo>
                    <a:pt x="920" y="234"/>
                  </a:lnTo>
                  <a:lnTo>
                    <a:pt x="896" y="226"/>
                  </a:lnTo>
                  <a:lnTo>
                    <a:pt x="870" y="218"/>
                  </a:lnTo>
                  <a:lnTo>
                    <a:pt x="845" y="211"/>
                  </a:lnTo>
                  <a:lnTo>
                    <a:pt x="819" y="205"/>
                  </a:lnTo>
                  <a:lnTo>
                    <a:pt x="793" y="201"/>
                  </a:lnTo>
                  <a:lnTo>
                    <a:pt x="767" y="199"/>
                  </a:lnTo>
                  <a:lnTo>
                    <a:pt x="741" y="199"/>
                  </a:lnTo>
                  <a:lnTo>
                    <a:pt x="704" y="201"/>
                  </a:lnTo>
                  <a:lnTo>
                    <a:pt x="666" y="205"/>
                  </a:lnTo>
                  <a:lnTo>
                    <a:pt x="629" y="214"/>
                  </a:lnTo>
                  <a:lnTo>
                    <a:pt x="593" y="224"/>
                  </a:lnTo>
                  <a:lnTo>
                    <a:pt x="561" y="238"/>
                  </a:lnTo>
                  <a:lnTo>
                    <a:pt x="528" y="255"/>
                  </a:lnTo>
                  <a:lnTo>
                    <a:pt x="497" y="276"/>
                  </a:lnTo>
                  <a:lnTo>
                    <a:pt x="469" y="299"/>
                  </a:lnTo>
                  <a:lnTo>
                    <a:pt x="443" y="324"/>
                  </a:lnTo>
                  <a:lnTo>
                    <a:pt x="420" y="351"/>
                  </a:lnTo>
                  <a:lnTo>
                    <a:pt x="401" y="380"/>
                  </a:lnTo>
                  <a:lnTo>
                    <a:pt x="385" y="409"/>
                  </a:lnTo>
                  <a:lnTo>
                    <a:pt x="373" y="440"/>
                  </a:lnTo>
                  <a:lnTo>
                    <a:pt x="363" y="471"/>
                  </a:lnTo>
                  <a:lnTo>
                    <a:pt x="359" y="504"/>
                  </a:lnTo>
                  <a:lnTo>
                    <a:pt x="356" y="538"/>
                  </a:lnTo>
                  <a:lnTo>
                    <a:pt x="359" y="565"/>
                  </a:lnTo>
                  <a:lnTo>
                    <a:pt x="361" y="594"/>
                  </a:lnTo>
                  <a:lnTo>
                    <a:pt x="368" y="621"/>
                  </a:lnTo>
                  <a:lnTo>
                    <a:pt x="380" y="648"/>
                  </a:lnTo>
                  <a:lnTo>
                    <a:pt x="392" y="675"/>
                  </a:lnTo>
                  <a:lnTo>
                    <a:pt x="406" y="702"/>
                  </a:lnTo>
                  <a:lnTo>
                    <a:pt x="424" y="726"/>
                  </a:lnTo>
                  <a:lnTo>
                    <a:pt x="443" y="751"/>
                  </a:lnTo>
                  <a:lnTo>
                    <a:pt x="446" y="751"/>
                  </a:lnTo>
                  <a:lnTo>
                    <a:pt x="446" y="753"/>
                  </a:lnTo>
                  <a:lnTo>
                    <a:pt x="464" y="780"/>
                  </a:lnTo>
                  <a:lnTo>
                    <a:pt x="483" y="810"/>
                  </a:lnTo>
                  <a:lnTo>
                    <a:pt x="497" y="839"/>
                  </a:lnTo>
                  <a:lnTo>
                    <a:pt x="511" y="870"/>
                  </a:lnTo>
                  <a:lnTo>
                    <a:pt x="521" y="899"/>
                  </a:lnTo>
                  <a:lnTo>
                    <a:pt x="528" y="930"/>
                  </a:lnTo>
                  <a:lnTo>
                    <a:pt x="530" y="961"/>
                  </a:lnTo>
                  <a:lnTo>
                    <a:pt x="532" y="992"/>
                  </a:lnTo>
                  <a:lnTo>
                    <a:pt x="528" y="1050"/>
                  </a:lnTo>
                  <a:lnTo>
                    <a:pt x="514" y="1104"/>
                  </a:lnTo>
                  <a:lnTo>
                    <a:pt x="493" y="1156"/>
                  </a:lnTo>
                  <a:lnTo>
                    <a:pt x="464" y="1206"/>
                  </a:lnTo>
                  <a:lnTo>
                    <a:pt x="429" y="1250"/>
                  </a:lnTo>
                  <a:lnTo>
                    <a:pt x="387" y="1289"/>
                  </a:lnTo>
                  <a:lnTo>
                    <a:pt x="340" y="1325"/>
                  </a:lnTo>
                  <a:lnTo>
                    <a:pt x="286" y="1354"/>
                  </a:lnTo>
                  <a:lnTo>
                    <a:pt x="309" y="1366"/>
                  </a:lnTo>
                  <a:lnTo>
                    <a:pt x="333" y="1377"/>
                  </a:lnTo>
                  <a:lnTo>
                    <a:pt x="356" y="1385"/>
                  </a:lnTo>
                  <a:lnTo>
                    <a:pt x="382" y="1391"/>
                  </a:lnTo>
                  <a:lnTo>
                    <a:pt x="408" y="1397"/>
                  </a:lnTo>
                  <a:lnTo>
                    <a:pt x="434" y="1401"/>
                  </a:lnTo>
                  <a:lnTo>
                    <a:pt x="460" y="1406"/>
                  </a:lnTo>
                  <a:lnTo>
                    <a:pt x="488" y="1406"/>
                  </a:lnTo>
                  <a:lnTo>
                    <a:pt x="493" y="1406"/>
                  </a:lnTo>
                  <a:lnTo>
                    <a:pt x="500" y="1404"/>
                  </a:lnTo>
                  <a:lnTo>
                    <a:pt x="504" y="1404"/>
                  </a:lnTo>
                  <a:lnTo>
                    <a:pt x="509" y="1404"/>
                  </a:lnTo>
                  <a:lnTo>
                    <a:pt x="509" y="1401"/>
                  </a:lnTo>
                  <a:lnTo>
                    <a:pt x="535" y="1401"/>
                  </a:lnTo>
                  <a:lnTo>
                    <a:pt x="568" y="1397"/>
                  </a:lnTo>
                  <a:lnTo>
                    <a:pt x="598" y="1391"/>
                  </a:lnTo>
                  <a:lnTo>
                    <a:pt x="629" y="1381"/>
                  </a:lnTo>
                  <a:lnTo>
                    <a:pt x="657" y="1370"/>
                  </a:lnTo>
                  <a:lnTo>
                    <a:pt x="685" y="1358"/>
                  </a:lnTo>
                  <a:lnTo>
                    <a:pt x="713" y="1341"/>
                  </a:lnTo>
                  <a:lnTo>
                    <a:pt x="739" y="1325"/>
                  </a:lnTo>
                  <a:lnTo>
                    <a:pt x="762" y="1304"/>
                  </a:lnTo>
                  <a:lnTo>
                    <a:pt x="791" y="1277"/>
                  </a:lnTo>
                  <a:lnTo>
                    <a:pt x="814" y="1248"/>
                  </a:lnTo>
                  <a:lnTo>
                    <a:pt x="835" y="1219"/>
                  </a:lnTo>
                  <a:lnTo>
                    <a:pt x="852" y="1188"/>
                  </a:lnTo>
                  <a:lnTo>
                    <a:pt x="866" y="1154"/>
                  </a:lnTo>
                  <a:lnTo>
                    <a:pt x="875" y="1119"/>
                  </a:lnTo>
                  <a:lnTo>
                    <a:pt x="880" y="1084"/>
                  </a:lnTo>
                  <a:lnTo>
                    <a:pt x="882" y="1048"/>
                  </a:lnTo>
                  <a:lnTo>
                    <a:pt x="880" y="1019"/>
                  </a:lnTo>
                  <a:lnTo>
                    <a:pt x="877" y="992"/>
                  </a:lnTo>
                  <a:lnTo>
                    <a:pt x="870" y="963"/>
                  </a:lnTo>
                  <a:lnTo>
                    <a:pt x="863" y="936"/>
                  </a:lnTo>
                  <a:lnTo>
                    <a:pt x="852" y="909"/>
                  </a:lnTo>
                  <a:lnTo>
                    <a:pt x="837" y="884"/>
                  </a:lnTo>
                  <a:lnTo>
                    <a:pt x="823" y="859"/>
                  </a:lnTo>
                  <a:lnTo>
                    <a:pt x="805" y="837"/>
                  </a:lnTo>
                  <a:lnTo>
                    <a:pt x="800" y="828"/>
                  </a:lnTo>
                  <a:lnTo>
                    <a:pt x="795" y="820"/>
                  </a:lnTo>
                  <a:lnTo>
                    <a:pt x="793" y="812"/>
                  </a:lnTo>
                  <a:lnTo>
                    <a:pt x="788" y="803"/>
                  </a:lnTo>
                  <a:lnTo>
                    <a:pt x="786" y="803"/>
                  </a:lnTo>
                  <a:lnTo>
                    <a:pt x="784" y="803"/>
                  </a:lnTo>
                  <a:lnTo>
                    <a:pt x="781" y="801"/>
                  </a:lnTo>
                  <a:lnTo>
                    <a:pt x="765" y="793"/>
                  </a:lnTo>
                  <a:lnTo>
                    <a:pt x="748" y="783"/>
                  </a:lnTo>
                  <a:lnTo>
                    <a:pt x="737" y="770"/>
                  </a:lnTo>
                  <a:lnTo>
                    <a:pt x="730" y="756"/>
                  </a:lnTo>
                  <a:lnTo>
                    <a:pt x="723" y="741"/>
                  </a:lnTo>
                  <a:lnTo>
                    <a:pt x="720" y="724"/>
                  </a:lnTo>
                  <a:lnTo>
                    <a:pt x="723" y="708"/>
                  </a:lnTo>
                  <a:lnTo>
                    <a:pt x="727" y="691"/>
                  </a:lnTo>
                  <a:lnTo>
                    <a:pt x="737" y="675"/>
                  </a:lnTo>
                  <a:lnTo>
                    <a:pt x="748" y="662"/>
                  </a:lnTo>
                  <a:lnTo>
                    <a:pt x="762" y="652"/>
                  </a:lnTo>
                  <a:lnTo>
                    <a:pt x="779" y="643"/>
                  </a:lnTo>
                  <a:lnTo>
                    <a:pt x="795" y="637"/>
                  </a:lnTo>
                  <a:lnTo>
                    <a:pt x="814" y="635"/>
                  </a:lnTo>
                  <a:lnTo>
                    <a:pt x="835" y="637"/>
                  </a:lnTo>
                  <a:lnTo>
                    <a:pt x="854" y="641"/>
                  </a:lnTo>
                  <a:lnTo>
                    <a:pt x="877" y="650"/>
                  </a:lnTo>
                  <a:lnTo>
                    <a:pt x="901" y="658"/>
                  </a:lnTo>
                  <a:lnTo>
                    <a:pt x="927" y="664"/>
                  </a:lnTo>
                  <a:lnTo>
                    <a:pt x="952" y="670"/>
                  </a:lnTo>
                  <a:lnTo>
                    <a:pt x="976" y="675"/>
                  </a:lnTo>
                  <a:lnTo>
                    <a:pt x="1002" y="681"/>
                  </a:lnTo>
                  <a:lnTo>
                    <a:pt x="1030" y="685"/>
                  </a:lnTo>
                  <a:lnTo>
                    <a:pt x="1056" y="689"/>
                  </a:lnTo>
                  <a:lnTo>
                    <a:pt x="1075" y="693"/>
                  </a:lnTo>
                  <a:lnTo>
                    <a:pt x="1091" y="702"/>
                  </a:lnTo>
                  <a:lnTo>
                    <a:pt x="1105" y="712"/>
                  </a:lnTo>
                  <a:lnTo>
                    <a:pt x="1119" y="724"/>
                  </a:lnTo>
                  <a:lnTo>
                    <a:pt x="1128" y="739"/>
                  </a:lnTo>
                  <a:lnTo>
                    <a:pt x="1133" y="753"/>
                  </a:lnTo>
                  <a:lnTo>
                    <a:pt x="1138" y="770"/>
                  </a:lnTo>
                  <a:lnTo>
                    <a:pt x="1136" y="789"/>
                  </a:lnTo>
                  <a:lnTo>
                    <a:pt x="1131" y="803"/>
                  </a:lnTo>
                  <a:lnTo>
                    <a:pt x="1124" y="818"/>
                  </a:lnTo>
                  <a:lnTo>
                    <a:pt x="1114" y="830"/>
                  </a:lnTo>
                  <a:lnTo>
                    <a:pt x="1103" y="841"/>
                  </a:lnTo>
                  <a:lnTo>
                    <a:pt x="1089" y="849"/>
                  </a:lnTo>
                  <a:lnTo>
                    <a:pt x="1072" y="855"/>
                  </a:lnTo>
                  <a:lnTo>
                    <a:pt x="1056" y="859"/>
                  </a:lnTo>
                  <a:lnTo>
                    <a:pt x="1037" y="859"/>
                  </a:lnTo>
                  <a:lnTo>
                    <a:pt x="1053" y="905"/>
                  </a:lnTo>
                  <a:lnTo>
                    <a:pt x="1067" y="951"/>
                  </a:lnTo>
                  <a:lnTo>
                    <a:pt x="1075" y="999"/>
                  </a:lnTo>
                  <a:lnTo>
                    <a:pt x="1077" y="1048"/>
                  </a:lnTo>
                  <a:lnTo>
                    <a:pt x="1075" y="1102"/>
                  </a:lnTo>
                  <a:lnTo>
                    <a:pt x="1065" y="1154"/>
                  </a:lnTo>
                  <a:lnTo>
                    <a:pt x="1051" y="1204"/>
                  </a:lnTo>
                  <a:lnTo>
                    <a:pt x="1032" y="1252"/>
                  </a:lnTo>
                  <a:lnTo>
                    <a:pt x="1006" y="1300"/>
                  </a:lnTo>
                  <a:lnTo>
                    <a:pt x="976" y="1345"/>
                  </a:lnTo>
                  <a:lnTo>
                    <a:pt x="941" y="1387"/>
                  </a:lnTo>
                  <a:lnTo>
                    <a:pt x="901" y="1426"/>
                  </a:lnTo>
                  <a:lnTo>
                    <a:pt x="877" y="1445"/>
                  </a:lnTo>
                  <a:lnTo>
                    <a:pt x="856" y="1462"/>
                  </a:lnTo>
                  <a:lnTo>
                    <a:pt x="830" y="1478"/>
                  </a:lnTo>
                  <a:lnTo>
                    <a:pt x="807" y="1493"/>
                  </a:lnTo>
                  <a:lnTo>
                    <a:pt x="781" y="1507"/>
                  </a:lnTo>
                  <a:lnTo>
                    <a:pt x="755" y="1520"/>
                  </a:lnTo>
                  <a:lnTo>
                    <a:pt x="730" y="1530"/>
                  </a:lnTo>
                  <a:lnTo>
                    <a:pt x="701" y="1541"/>
                  </a:lnTo>
                  <a:lnTo>
                    <a:pt x="701" y="1732"/>
                  </a:lnTo>
                  <a:lnTo>
                    <a:pt x="1506" y="1732"/>
                  </a:lnTo>
                  <a:lnTo>
                    <a:pt x="1506" y="1692"/>
                  </a:lnTo>
                  <a:lnTo>
                    <a:pt x="1114" y="1692"/>
                  </a:lnTo>
                  <a:lnTo>
                    <a:pt x="1121" y="1624"/>
                  </a:lnTo>
                  <a:lnTo>
                    <a:pt x="1124" y="1603"/>
                  </a:lnTo>
                  <a:lnTo>
                    <a:pt x="1128" y="1582"/>
                  </a:lnTo>
                  <a:lnTo>
                    <a:pt x="1133" y="1561"/>
                  </a:lnTo>
                  <a:lnTo>
                    <a:pt x="1140" y="1538"/>
                  </a:lnTo>
                  <a:lnTo>
                    <a:pt x="1152" y="1514"/>
                  </a:lnTo>
                  <a:lnTo>
                    <a:pt x="1164" y="1491"/>
                  </a:lnTo>
                  <a:lnTo>
                    <a:pt x="1180" y="1468"/>
                  </a:lnTo>
                  <a:lnTo>
                    <a:pt x="1199" y="1445"/>
                  </a:lnTo>
                  <a:lnTo>
                    <a:pt x="1222" y="1422"/>
                  </a:lnTo>
                  <a:lnTo>
                    <a:pt x="1248" y="1401"/>
                  </a:lnTo>
                  <a:lnTo>
                    <a:pt x="1279" y="1381"/>
                  </a:lnTo>
                  <a:lnTo>
                    <a:pt x="1314" y="1364"/>
                  </a:lnTo>
                  <a:lnTo>
                    <a:pt x="1354" y="1347"/>
                  </a:lnTo>
                  <a:lnTo>
                    <a:pt x="1401" y="1333"/>
                  </a:lnTo>
                  <a:lnTo>
                    <a:pt x="1450" y="1320"/>
                  </a:lnTo>
                  <a:lnTo>
                    <a:pt x="1506" y="1310"/>
                  </a:lnTo>
                  <a:lnTo>
                    <a:pt x="1506" y="1206"/>
                  </a:lnTo>
                  <a:lnTo>
                    <a:pt x="1708" y="1206"/>
                  </a:lnTo>
                  <a:lnTo>
                    <a:pt x="1689" y="1171"/>
                  </a:lnTo>
                  <a:lnTo>
                    <a:pt x="1671" y="1136"/>
                  </a:lnTo>
                  <a:lnTo>
                    <a:pt x="1652" y="1096"/>
                  </a:lnTo>
                  <a:lnTo>
                    <a:pt x="1635" y="1055"/>
                  </a:lnTo>
                  <a:lnTo>
                    <a:pt x="1621" y="1013"/>
                  </a:lnTo>
                  <a:lnTo>
                    <a:pt x="1607" y="969"/>
                  </a:lnTo>
                  <a:lnTo>
                    <a:pt x="1596" y="922"/>
                  </a:lnTo>
                  <a:lnTo>
                    <a:pt x="1584" y="874"/>
                  </a:lnTo>
                  <a:lnTo>
                    <a:pt x="1572" y="822"/>
                  </a:lnTo>
                  <a:lnTo>
                    <a:pt x="1565" y="768"/>
                  </a:lnTo>
                  <a:lnTo>
                    <a:pt x="1563" y="716"/>
                  </a:lnTo>
                  <a:lnTo>
                    <a:pt x="1560" y="664"/>
                  </a:lnTo>
                  <a:lnTo>
                    <a:pt x="1755" y="662"/>
                  </a:lnTo>
                  <a:lnTo>
                    <a:pt x="1757" y="706"/>
                  </a:lnTo>
                  <a:lnTo>
                    <a:pt x="1760" y="751"/>
                  </a:lnTo>
                  <a:lnTo>
                    <a:pt x="1767" y="797"/>
                  </a:lnTo>
                  <a:lnTo>
                    <a:pt x="1774" y="843"/>
                  </a:lnTo>
                  <a:lnTo>
                    <a:pt x="1790" y="907"/>
                  </a:lnTo>
                  <a:lnTo>
                    <a:pt x="1809" y="969"/>
                  </a:lnTo>
                  <a:lnTo>
                    <a:pt x="1830" y="1026"/>
                  </a:lnTo>
                  <a:lnTo>
                    <a:pt x="1854" y="1077"/>
                  </a:lnTo>
                  <a:lnTo>
                    <a:pt x="1877" y="1125"/>
                  </a:lnTo>
                  <a:lnTo>
                    <a:pt x="1905" y="1165"/>
                  </a:lnTo>
                  <a:lnTo>
                    <a:pt x="1933" y="1198"/>
                  </a:lnTo>
                  <a:lnTo>
                    <a:pt x="1964" y="1225"/>
                  </a:lnTo>
                  <a:lnTo>
                    <a:pt x="1997" y="1252"/>
                  </a:lnTo>
                  <a:lnTo>
                    <a:pt x="1997" y="1377"/>
                  </a:lnTo>
                  <a:lnTo>
                    <a:pt x="1701" y="1379"/>
                  </a:lnTo>
                  <a:lnTo>
                    <a:pt x="1701" y="1466"/>
                  </a:lnTo>
                  <a:lnTo>
                    <a:pt x="1610" y="1472"/>
                  </a:lnTo>
                  <a:lnTo>
                    <a:pt x="1567" y="1476"/>
                  </a:lnTo>
                  <a:lnTo>
                    <a:pt x="1527" y="1480"/>
                  </a:lnTo>
                  <a:lnTo>
                    <a:pt x="1492" y="1487"/>
                  </a:lnTo>
                  <a:lnTo>
                    <a:pt x="1459" y="1495"/>
                  </a:lnTo>
                  <a:lnTo>
                    <a:pt x="1431" y="1505"/>
                  </a:lnTo>
                  <a:lnTo>
                    <a:pt x="1405" y="1516"/>
                  </a:lnTo>
                  <a:lnTo>
                    <a:pt x="1382" y="1528"/>
                  </a:lnTo>
                  <a:lnTo>
                    <a:pt x="1363" y="1543"/>
                  </a:lnTo>
                  <a:lnTo>
                    <a:pt x="1701" y="1543"/>
                  </a:lnTo>
                  <a:lnTo>
                    <a:pt x="1701" y="1904"/>
                  </a:lnTo>
                  <a:lnTo>
                    <a:pt x="509" y="1904"/>
                  </a:lnTo>
                  <a:lnTo>
                    <a:pt x="509" y="1576"/>
                  </a:lnTo>
                  <a:lnTo>
                    <a:pt x="504" y="1576"/>
                  </a:lnTo>
                  <a:lnTo>
                    <a:pt x="500" y="1576"/>
                  </a:lnTo>
                  <a:lnTo>
                    <a:pt x="493" y="1578"/>
                  </a:lnTo>
                  <a:lnTo>
                    <a:pt x="488" y="1578"/>
                  </a:lnTo>
                  <a:lnTo>
                    <a:pt x="453" y="1578"/>
                  </a:lnTo>
                  <a:lnTo>
                    <a:pt x="420" y="1574"/>
                  </a:lnTo>
                  <a:lnTo>
                    <a:pt x="385" y="1570"/>
                  </a:lnTo>
                  <a:lnTo>
                    <a:pt x="352" y="1563"/>
                  </a:lnTo>
                  <a:lnTo>
                    <a:pt x="319" y="1555"/>
                  </a:lnTo>
                  <a:lnTo>
                    <a:pt x="288" y="1547"/>
                  </a:lnTo>
                  <a:lnTo>
                    <a:pt x="255" y="1534"/>
                  </a:lnTo>
                  <a:lnTo>
                    <a:pt x="225" y="1522"/>
                  </a:lnTo>
                  <a:lnTo>
                    <a:pt x="197" y="1507"/>
                  </a:lnTo>
                  <a:lnTo>
                    <a:pt x="169" y="1491"/>
                  </a:lnTo>
                  <a:lnTo>
                    <a:pt x="141" y="1474"/>
                  </a:lnTo>
                  <a:lnTo>
                    <a:pt x="112" y="1455"/>
                  </a:lnTo>
                  <a:lnTo>
                    <a:pt x="89" y="1435"/>
                  </a:lnTo>
                  <a:lnTo>
                    <a:pt x="63" y="1412"/>
                  </a:lnTo>
                  <a:lnTo>
                    <a:pt x="40" y="1389"/>
                  </a:lnTo>
                  <a:lnTo>
                    <a:pt x="18" y="1364"/>
                  </a:lnTo>
                  <a:lnTo>
                    <a:pt x="7" y="1343"/>
                  </a:lnTo>
                  <a:lnTo>
                    <a:pt x="0" y="1323"/>
                  </a:lnTo>
                  <a:lnTo>
                    <a:pt x="2" y="1300"/>
                  </a:lnTo>
                  <a:lnTo>
                    <a:pt x="9" y="1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auto">
            <a:xfrm>
              <a:off x="1952" y="2107"/>
              <a:ext cx="704" cy="625"/>
            </a:xfrm>
            <a:custGeom>
              <a:avLst/>
              <a:gdLst>
                <a:gd name="T0" fmla="*/ 103 w 704"/>
                <a:gd name="T1" fmla="*/ 533 h 625"/>
                <a:gd name="T2" fmla="*/ 129 w 704"/>
                <a:gd name="T3" fmla="*/ 554 h 625"/>
                <a:gd name="T4" fmla="*/ 157 w 704"/>
                <a:gd name="T5" fmla="*/ 573 h 625"/>
                <a:gd name="T6" fmla="*/ 185 w 704"/>
                <a:gd name="T7" fmla="*/ 587 h 625"/>
                <a:gd name="T8" fmla="*/ 218 w 704"/>
                <a:gd name="T9" fmla="*/ 600 h 625"/>
                <a:gd name="T10" fmla="*/ 248 w 704"/>
                <a:gd name="T11" fmla="*/ 610 h 625"/>
                <a:gd name="T12" fmla="*/ 284 w 704"/>
                <a:gd name="T13" fmla="*/ 618 h 625"/>
                <a:gd name="T14" fmla="*/ 316 w 704"/>
                <a:gd name="T15" fmla="*/ 623 h 625"/>
                <a:gd name="T16" fmla="*/ 352 w 704"/>
                <a:gd name="T17" fmla="*/ 625 h 625"/>
                <a:gd name="T18" fmla="*/ 387 w 704"/>
                <a:gd name="T19" fmla="*/ 623 h 625"/>
                <a:gd name="T20" fmla="*/ 422 w 704"/>
                <a:gd name="T21" fmla="*/ 618 h 625"/>
                <a:gd name="T22" fmla="*/ 455 w 704"/>
                <a:gd name="T23" fmla="*/ 610 h 625"/>
                <a:gd name="T24" fmla="*/ 488 w 704"/>
                <a:gd name="T25" fmla="*/ 600 h 625"/>
                <a:gd name="T26" fmla="*/ 518 w 704"/>
                <a:gd name="T27" fmla="*/ 587 h 625"/>
                <a:gd name="T28" fmla="*/ 546 w 704"/>
                <a:gd name="T29" fmla="*/ 573 h 625"/>
                <a:gd name="T30" fmla="*/ 575 w 704"/>
                <a:gd name="T31" fmla="*/ 554 h 625"/>
                <a:gd name="T32" fmla="*/ 600 w 704"/>
                <a:gd name="T33" fmla="*/ 533 h 625"/>
                <a:gd name="T34" fmla="*/ 624 w 704"/>
                <a:gd name="T35" fmla="*/ 510 h 625"/>
                <a:gd name="T36" fmla="*/ 645 w 704"/>
                <a:gd name="T37" fmla="*/ 486 h 625"/>
                <a:gd name="T38" fmla="*/ 664 w 704"/>
                <a:gd name="T39" fmla="*/ 459 h 625"/>
                <a:gd name="T40" fmla="*/ 678 w 704"/>
                <a:gd name="T41" fmla="*/ 432 h 625"/>
                <a:gd name="T42" fmla="*/ 690 w 704"/>
                <a:gd name="T43" fmla="*/ 402 h 625"/>
                <a:gd name="T44" fmla="*/ 697 w 704"/>
                <a:gd name="T45" fmla="*/ 373 h 625"/>
                <a:gd name="T46" fmla="*/ 701 w 704"/>
                <a:gd name="T47" fmla="*/ 342 h 625"/>
                <a:gd name="T48" fmla="*/ 704 w 704"/>
                <a:gd name="T49" fmla="*/ 311 h 625"/>
                <a:gd name="T50" fmla="*/ 697 w 704"/>
                <a:gd name="T51" fmla="*/ 249 h 625"/>
                <a:gd name="T52" fmla="*/ 676 w 704"/>
                <a:gd name="T53" fmla="*/ 191 h 625"/>
                <a:gd name="T54" fmla="*/ 643 w 704"/>
                <a:gd name="T55" fmla="*/ 137 h 625"/>
                <a:gd name="T56" fmla="*/ 600 w 704"/>
                <a:gd name="T57" fmla="*/ 91 h 625"/>
                <a:gd name="T58" fmla="*/ 549 w 704"/>
                <a:gd name="T59" fmla="*/ 54 h 625"/>
                <a:gd name="T60" fmla="*/ 488 w 704"/>
                <a:gd name="T61" fmla="*/ 25 h 625"/>
                <a:gd name="T62" fmla="*/ 422 w 704"/>
                <a:gd name="T63" fmla="*/ 6 h 625"/>
                <a:gd name="T64" fmla="*/ 352 w 704"/>
                <a:gd name="T65" fmla="*/ 0 h 625"/>
                <a:gd name="T66" fmla="*/ 316 w 704"/>
                <a:gd name="T67" fmla="*/ 2 h 625"/>
                <a:gd name="T68" fmla="*/ 284 w 704"/>
                <a:gd name="T69" fmla="*/ 6 h 625"/>
                <a:gd name="T70" fmla="*/ 248 w 704"/>
                <a:gd name="T71" fmla="*/ 12 h 625"/>
                <a:gd name="T72" fmla="*/ 218 w 704"/>
                <a:gd name="T73" fmla="*/ 22 h 625"/>
                <a:gd name="T74" fmla="*/ 185 w 704"/>
                <a:gd name="T75" fmla="*/ 35 h 625"/>
                <a:gd name="T76" fmla="*/ 157 w 704"/>
                <a:gd name="T77" fmla="*/ 52 h 625"/>
                <a:gd name="T78" fmla="*/ 129 w 704"/>
                <a:gd name="T79" fmla="*/ 70 h 625"/>
                <a:gd name="T80" fmla="*/ 103 w 704"/>
                <a:gd name="T81" fmla="*/ 91 h 625"/>
                <a:gd name="T82" fmla="*/ 79 w 704"/>
                <a:gd name="T83" fmla="*/ 114 h 625"/>
                <a:gd name="T84" fmla="*/ 58 w 704"/>
                <a:gd name="T85" fmla="*/ 139 h 625"/>
                <a:gd name="T86" fmla="*/ 42 w 704"/>
                <a:gd name="T87" fmla="*/ 164 h 625"/>
                <a:gd name="T88" fmla="*/ 28 w 704"/>
                <a:gd name="T89" fmla="*/ 191 h 625"/>
                <a:gd name="T90" fmla="*/ 16 w 704"/>
                <a:gd name="T91" fmla="*/ 220 h 625"/>
                <a:gd name="T92" fmla="*/ 7 w 704"/>
                <a:gd name="T93" fmla="*/ 249 h 625"/>
                <a:gd name="T94" fmla="*/ 2 w 704"/>
                <a:gd name="T95" fmla="*/ 280 h 625"/>
                <a:gd name="T96" fmla="*/ 0 w 704"/>
                <a:gd name="T97" fmla="*/ 311 h 625"/>
                <a:gd name="T98" fmla="*/ 2 w 704"/>
                <a:gd name="T99" fmla="*/ 342 h 625"/>
                <a:gd name="T100" fmla="*/ 7 w 704"/>
                <a:gd name="T101" fmla="*/ 373 h 625"/>
                <a:gd name="T102" fmla="*/ 16 w 704"/>
                <a:gd name="T103" fmla="*/ 402 h 625"/>
                <a:gd name="T104" fmla="*/ 28 w 704"/>
                <a:gd name="T105" fmla="*/ 432 h 625"/>
                <a:gd name="T106" fmla="*/ 42 w 704"/>
                <a:gd name="T107" fmla="*/ 459 h 625"/>
                <a:gd name="T108" fmla="*/ 58 w 704"/>
                <a:gd name="T109" fmla="*/ 486 h 625"/>
                <a:gd name="T110" fmla="*/ 79 w 704"/>
                <a:gd name="T111" fmla="*/ 510 h 625"/>
                <a:gd name="T112" fmla="*/ 103 w 704"/>
                <a:gd name="T113" fmla="*/ 533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4"/>
                <a:gd name="T172" fmla="*/ 0 h 625"/>
                <a:gd name="T173" fmla="*/ 704 w 704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4" h="625">
                  <a:moveTo>
                    <a:pt x="103" y="533"/>
                  </a:moveTo>
                  <a:lnTo>
                    <a:pt x="129" y="554"/>
                  </a:lnTo>
                  <a:lnTo>
                    <a:pt x="157" y="573"/>
                  </a:lnTo>
                  <a:lnTo>
                    <a:pt x="185" y="587"/>
                  </a:lnTo>
                  <a:lnTo>
                    <a:pt x="218" y="600"/>
                  </a:lnTo>
                  <a:lnTo>
                    <a:pt x="248" y="610"/>
                  </a:lnTo>
                  <a:lnTo>
                    <a:pt x="284" y="618"/>
                  </a:lnTo>
                  <a:lnTo>
                    <a:pt x="316" y="623"/>
                  </a:lnTo>
                  <a:lnTo>
                    <a:pt x="352" y="625"/>
                  </a:lnTo>
                  <a:lnTo>
                    <a:pt x="387" y="623"/>
                  </a:lnTo>
                  <a:lnTo>
                    <a:pt x="422" y="618"/>
                  </a:lnTo>
                  <a:lnTo>
                    <a:pt x="455" y="610"/>
                  </a:lnTo>
                  <a:lnTo>
                    <a:pt x="488" y="600"/>
                  </a:lnTo>
                  <a:lnTo>
                    <a:pt x="518" y="587"/>
                  </a:lnTo>
                  <a:lnTo>
                    <a:pt x="546" y="573"/>
                  </a:lnTo>
                  <a:lnTo>
                    <a:pt x="575" y="554"/>
                  </a:lnTo>
                  <a:lnTo>
                    <a:pt x="600" y="533"/>
                  </a:lnTo>
                  <a:lnTo>
                    <a:pt x="624" y="510"/>
                  </a:lnTo>
                  <a:lnTo>
                    <a:pt x="645" y="486"/>
                  </a:lnTo>
                  <a:lnTo>
                    <a:pt x="664" y="459"/>
                  </a:lnTo>
                  <a:lnTo>
                    <a:pt x="678" y="432"/>
                  </a:lnTo>
                  <a:lnTo>
                    <a:pt x="690" y="402"/>
                  </a:lnTo>
                  <a:lnTo>
                    <a:pt x="697" y="373"/>
                  </a:lnTo>
                  <a:lnTo>
                    <a:pt x="701" y="342"/>
                  </a:lnTo>
                  <a:lnTo>
                    <a:pt x="704" y="311"/>
                  </a:lnTo>
                  <a:lnTo>
                    <a:pt x="697" y="249"/>
                  </a:lnTo>
                  <a:lnTo>
                    <a:pt x="676" y="191"/>
                  </a:lnTo>
                  <a:lnTo>
                    <a:pt x="643" y="137"/>
                  </a:lnTo>
                  <a:lnTo>
                    <a:pt x="600" y="91"/>
                  </a:lnTo>
                  <a:lnTo>
                    <a:pt x="549" y="54"/>
                  </a:lnTo>
                  <a:lnTo>
                    <a:pt x="488" y="25"/>
                  </a:lnTo>
                  <a:lnTo>
                    <a:pt x="422" y="6"/>
                  </a:lnTo>
                  <a:lnTo>
                    <a:pt x="352" y="0"/>
                  </a:lnTo>
                  <a:lnTo>
                    <a:pt x="316" y="2"/>
                  </a:lnTo>
                  <a:lnTo>
                    <a:pt x="284" y="6"/>
                  </a:lnTo>
                  <a:lnTo>
                    <a:pt x="248" y="12"/>
                  </a:lnTo>
                  <a:lnTo>
                    <a:pt x="218" y="22"/>
                  </a:lnTo>
                  <a:lnTo>
                    <a:pt x="185" y="35"/>
                  </a:lnTo>
                  <a:lnTo>
                    <a:pt x="157" y="52"/>
                  </a:lnTo>
                  <a:lnTo>
                    <a:pt x="129" y="70"/>
                  </a:lnTo>
                  <a:lnTo>
                    <a:pt x="103" y="91"/>
                  </a:lnTo>
                  <a:lnTo>
                    <a:pt x="79" y="114"/>
                  </a:lnTo>
                  <a:lnTo>
                    <a:pt x="58" y="139"/>
                  </a:lnTo>
                  <a:lnTo>
                    <a:pt x="42" y="164"/>
                  </a:lnTo>
                  <a:lnTo>
                    <a:pt x="28" y="191"/>
                  </a:lnTo>
                  <a:lnTo>
                    <a:pt x="16" y="220"/>
                  </a:lnTo>
                  <a:lnTo>
                    <a:pt x="7" y="249"/>
                  </a:lnTo>
                  <a:lnTo>
                    <a:pt x="2" y="280"/>
                  </a:lnTo>
                  <a:lnTo>
                    <a:pt x="0" y="311"/>
                  </a:lnTo>
                  <a:lnTo>
                    <a:pt x="2" y="342"/>
                  </a:lnTo>
                  <a:lnTo>
                    <a:pt x="7" y="373"/>
                  </a:lnTo>
                  <a:lnTo>
                    <a:pt x="16" y="402"/>
                  </a:lnTo>
                  <a:lnTo>
                    <a:pt x="28" y="432"/>
                  </a:lnTo>
                  <a:lnTo>
                    <a:pt x="42" y="459"/>
                  </a:lnTo>
                  <a:lnTo>
                    <a:pt x="58" y="486"/>
                  </a:lnTo>
                  <a:lnTo>
                    <a:pt x="79" y="510"/>
                  </a:lnTo>
                  <a:lnTo>
                    <a:pt x="103" y="5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2132" y="2267"/>
              <a:ext cx="343" cy="303"/>
            </a:xfrm>
            <a:custGeom>
              <a:avLst/>
              <a:gdLst>
                <a:gd name="T0" fmla="*/ 0 w 343"/>
                <a:gd name="T1" fmla="*/ 151 h 303"/>
                <a:gd name="T2" fmla="*/ 3 w 343"/>
                <a:gd name="T3" fmla="*/ 122 h 303"/>
                <a:gd name="T4" fmla="*/ 14 w 343"/>
                <a:gd name="T5" fmla="*/ 93 h 303"/>
                <a:gd name="T6" fmla="*/ 31 w 343"/>
                <a:gd name="T7" fmla="*/ 68 h 303"/>
                <a:gd name="T8" fmla="*/ 52 w 343"/>
                <a:gd name="T9" fmla="*/ 45 h 303"/>
                <a:gd name="T10" fmla="*/ 64 w 343"/>
                <a:gd name="T11" fmla="*/ 35 h 303"/>
                <a:gd name="T12" fmla="*/ 78 w 343"/>
                <a:gd name="T13" fmla="*/ 26 h 303"/>
                <a:gd name="T14" fmla="*/ 92 w 343"/>
                <a:gd name="T15" fmla="*/ 18 h 303"/>
                <a:gd name="T16" fmla="*/ 106 w 343"/>
                <a:gd name="T17" fmla="*/ 12 h 303"/>
                <a:gd name="T18" fmla="*/ 122 w 343"/>
                <a:gd name="T19" fmla="*/ 6 h 303"/>
                <a:gd name="T20" fmla="*/ 136 w 343"/>
                <a:gd name="T21" fmla="*/ 2 h 303"/>
                <a:gd name="T22" fmla="*/ 155 w 343"/>
                <a:gd name="T23" fmla="*/ 0 h 303"/>
                <a:gd name="T24" fmla="*/ 172 w 343"/>
                <a:gd name="T25" fmla="*/ 0 h 303"/>
                <a:gd name="T26" fmla="*/ 188 w 343"/>
                <a:gd name="T27" fmla="*/ 0 h 303"/>
                <a:gd name="T28" fmla="*/ 205 w 343"/>
                <a:gd name="T29" fmla="*/ 2 h 303"/>
                <a:gd name="T30" fmla="*/ 221 w 343"/>
                <a:gd name="T31" fmla="*/ 6 h 303"/>
                <a:gd name="T32" fmla="*/ 235 w 343"/>
                <a:gd name="T33" fmla="*/ 12 h 303"/>
                <a:gd name="T34" fmla="*/ 251 w 343"/>
                <a:gd name="T35" fmla="*/ 18 h 303"/>
                <a:gd name="T36" fmla="*/ 266 w 343"/>
                <a:gd name="T37" fmla="*/ 26 h 303"/>
                <a:gd name="T38" fmla="*/ 280 w 343"/>
                <a:gd name="T39" fmla="*/ 35 h 303"/>
                <a:gd name="T40" fmla="*/ 291 w 343"/>
                <a:gd name="T41" fmla="*/ 45 h 303"/>
                <a:gd name="T42" fmla="*/ 312 w 343"/>
                <a:gd name="T43" fmla="*/ 68 h 303"/>
                <a:gd name="T44" fmla="*/ 329 w 343"/>
                <a:gd name="T45" fmla="*/ 93 h 303"/>
                <a:gd name="T46" fmla="*/ 341 w 343"/>
                <a:gd name="T47" fmla="*/ 122 h 303"/>
                <a:gd name="T48" fmla="*/ 343 w 343"/>
                <a:gd name="T49" fmla="*/ 151 h 303"/>
                <a:gd name="T50" fmla="*/ 341 w 343"/>
                <a:gd name="T51" fmla="*/ 182 h 303"/>
                <a:gd name="T52" fmla="*/ 329 w 343"/>
                <a:gd name="T53" fmla="*/ 209 h 303"/>
                <a:gd name="T54" fmla="*/ 312 w 343"/>
                <a:gd name="T55" fmla="*/ 236 h 303"/>
                <a:gd name="T56" fmla="*/ 291 w 343"/>
                <a:gd name="T57" fmla="*/ 259 h 303"/>
                <a:gd name="T58" fmla="*/ 280 w 343"/>
                <a:gd name="T59" fmla="*/ 269 h 303"/>
                <a:gd name="T60" fmla="*/ 266 w 343"/>
                <a:gd name="T61" fmla="*/ 278 h 303"/>
                <a:gd name="T62" fmla="*/ 251 w 343"/>
                <a:gd name="T63" fmla="*/ 286 h 303"/>
                <a:gd name="T64" fmla="*/ 235 w 343"/>
                <a:gd name="T65" fmla="*/ 292 h 303"/>
                <a:gd name="T66" fmla="*/ 221 w 343"/>
                <a:gd name="T67" fmla="*/ 296 h 303"/>
                <a:gd name="T68" fmla="*/ 205 w 343"/>
                <a:gd name="T69" fmla="*/ 301 h 303"/>
                <a:gd name="T70" fmla="*/ 188 w 343"/>
                <a:gd name="T71" fmla="*/ 303 h 303"/>
                <a:gd name="T72" fmla="*/ 172 w 343"/>
                <a:gd name="T73" fmla="*/ 303 h 303"/>
                <a:gd name="T74" fmla="*/ 136 w 343"/>
                <a:gd name="T75" fmla="*/ 301 h 303"/>
                <a:gd name="T76" fmla="*/ 106 w 343"/>
                <a:gd name="T77" fmla="*/ 290 h 303"/>
                <a:gd name="T78" fmla="*/ 75 w 343"/>
                <a:gd name="T79" fmla="*/ 278 h 303"/>
                <a:gd name="T80" fmla="*/ 52 w 343"/>
                <a:gd name="T81" fmla="*/ 259 h 303"/>
                <a:gd name="T82" fmla="*/ 31 w 343"/>
                <a:gd name="T83" fmla="*/ 236 h 303"/>
                <a:gd name="T84" fmla="*/ 14 w 343"/>
                <a:gd name="T85" fmla="*/ 211 h 303"/>
                <a:gd name="T86" fmla="*/ 3 w 343"/>
                <a:gd name="T87" fmla="*/ 182 h 303"/>
                <a:gd name="T88" fmla="*/ 0 w 343"/>
                <a:gd name="T89" fmla="*/ 151 h 3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43"/>
                <a:gd name="T136" fmla="*/ 0 h 303"/>
                <a:gd name="T137" fmla="*/ 343 w 343"/>
                <a:gd name="T138" fmla="*/ 303 h 3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43" h="303">
                  <a:moveTo>
                    <a:pt x="0" y="151"/>
                  </a:moveTo>
                  <a:lnTo>
                    <a:pt x="3" y="122"/>
                  </a:lnTo>
                  <a:lnTo>
                    <a:pt x="14" y="93"/>
                  </a:lnTo>
                  <a:lnTo>
                    <a:pt x="31" y="68"/>
                  </a:lnTo>
                  <a:lnTo>
                    <a:pt x="52" y="45"/>
                  </a:lnTo>
                  <a:lnTo>
                    <a:pt x="64" y="35"/>
                  </a:lnTo>
                  <a:lnTo>
                    <a:pt x="78" y="26"/>
                  </a:lnTo>
                  <a:lnTo>
                    <a:pt x="92" y="18"/>
                  </a:lnTo>
                  <a:lnTo>
                    <a:pt x="106" y="12"/>
                  </a:lnTo>
                  <a:lnTo>
                    <a:pt x="122" y="6"/>
                  </a:lnTo>
                  <a:lnTo>
                    <a:pt x="136" y="2"/>
                  </a:lnTo>
                  <a:lnTo>
                    <a:pt x="155" y="0"/>
                  </a:lnTo>
                  <a:lnTo>
                    <a:pt x="172" y="0"/>
                  </a:lnTo>
                  <a:lnTo>
                    <a:pt x="188" y="0"/>
                  </a:lnTo>
                  <a:lnTo>
                    <a:pt x="205" y="2"/>
                  </a:lnTo>
                  <a:lnTo>
                    <a:pt x="221" y="6"/>
                  </a:lnTo>
                  <a:lnTo>
                    <a:pt x="235" y="12"/>
                  </a:lnTo>
                  <a:lnTo>
                    <a:pt x="251" y="18"/>
                  </a:lnTo>
                  <a:lnTo>
                    <a:pt x="266" y="26"/>
                  </a:lnTo>
                  <a:lnTo>
                    <a:pt x="280" y="35"/>
                  </a:lnTo>
                  <a:lnTo>
                    <a:pt x="291" y="45"/>
                  </a:lnTo>
                  <a:lnTo>
                    <a:pt x="312" y="68"/>
                  </a:lnTo>
                  <a:lnTo>
                    <a:pt x="329" y="93"/>
                  </a:lnTo>
                  <a:lnTo>
                    <a:pt x="341" y="122"/>
                  </a:lnTo>
                  <a:lnTo>
                    <a:pt x="343" y="151"/>
                  </a:lnTo>
                  <a:lnTo>
                    <a:pt x="341" y="182"/>
                  </a:lnTo>
                  <a:lnTo>
                    <a:pt x="329" y="209"/>
                  </a:lnTo>
                  <a:lnTo>
                    <a:pt x="312" y="236"/>
                  </a:lnTo>
                  <a:lnTo>
                    <a:pt x="291" y="259"/>
                  </a:lnTo>
                  <a:lnTo>
                    <a:pt x="280" y="269"/>
                  </a:lnTo>
                  <a:lnTo>
                    <a:pt x="266" y="278"/>
                  </a:lnTo>
                  <a:lnTo>
                    <a:pt x="251" y="286"/>
                  </a:lnTo>
                  <a:lnTo>
                    <a:pt x="235" y="292"/>
                  </a:lnTo>
                  <a:lnTo>
                    <a:pt x="221" y="296"/>
                  </a:lnTo>
                  <a:lnTo>
                    <a:pt x="205" y="301"/>
                  </a:lnTo>
                  <a:lnTo>
                    <a:pt x="188" y="303"/>
                  </a:lnTo>
                  <a:lnTo>
                    <a:pt x="172" y="303"/>
                  </a:lnTo>
                  <a:lnTo>
                    <a:pt x="136" y="301"/>
                  </a:lnTo>
                  <a:lnTo>
                    <a:pt x="106" y="290"/>
                  </a:lnTo>
                  <a:lnTo>
                    <a:pt x="75" y="278"/>
                  </a:lnTo>
                  <a:lnTo>
                    <a:pt x="52" y="259"/>
                  </a:lnTo>
                  <a:lnTo>
                    <a:pt x="31" y="236"/>
                  </a:lnTo>
                  <a:lnTo>
                    <a:pt x="14" y="211"/>
                  </a:lnTo>
                  <a:lnTo>
                    <a:pt x="3" y="182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auto">
            <a:xfrm>
              <a:off x="1698" y="2377"/>
              <a:ext cx="94" cy="83"/>
            </a:xfrm>
            <a:custGeom>
              <a:avLst/>
              <a:gdLst>
                <a:gd name="T0" fmla="*/ 47 w 94"/>
                <a:gd name="T1" fmla="*/ 83 h 83"/>
                <a:gd name="T2" fmla="*/ 66 w 94"/>
                <a:gd name="T3" fmla="*/ 78 h 83"/>
                <a:gd name="T4" fmla="*/ 80 w 94"/>
                <a:gd name="T5" fmla="*/ 70 h 83"/>
                <a:gd name="T6" fmla="*/ 89 w 94"/>
                <a:gd name="T7" fmla="*/ 58 h 83"/>
                <a:gd name="T8" fmla="*/ 94 w 94"/>
                <a:gd name="T9" fmla="*/ 41 h 83"/>
                <a:gd name="T10" fmla="*/ 89 w 94"/>
                <a:gd name="T11" fmla="*/ 24 h 83"/>
                <a:gd name="T12" fmla="*/ 80 w 94"/>
                <a:gd name="T13" fmla="*/ 12 h 83"/>
                <a:gd name="T14" fmla="*/ 66 w 94"/>
                <a:gd name="T15" fmla="*/ 4 h 83"/>
                <a:gd name="T16" fmla="*/ 47 w 94"/>
                <a:gd name="T17" fmla="*/ 0 h 83"/>
                <a:gd name="T18" fmla="*/ 28 w 94"/>
                <a:gd name="T19" fmla="*/ 4 h 83"/>
                <a:gd name="T20" fmla="*/ 14 w 94"/>
                <a:gd name="T21" fmla="*/ 12 h 83"/>
                <a:gd name="T22" fmla="*/ 5 w 94"/>
                <a:gd name="T23" fmla="*/ 24 h 83"/>
                <a:gd name="T24" fmla="*/ 0 w 94"/>
                <a:gd name="T25" fmla="*/ 41 h 83"/>
                <a:gd name="T26" fmla="*/ 5 w 94"/>
                <a:gd name="T27" fmla="*/ 58 h 83"/>
                <a:gd name="T28" fmla="*/ 14 w 94"/>
                <a:gd name="T29" fmla="*/ 70 h 83"/>
                <a:gd name="T30" fmla="*/ 28 w 94"/>
                <a:gd name="T31" fmla="*/ 78 h 83"/>
                <a:gd name="T32" fmla="*/ 47 w 94"/>
                <a:gd name="T33" fmla="*/ 83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83"/>
                <a:gd name="T53" fmla="*/ 94 w 94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83">
                  <a:moveTo>
                    <a:pt x="47" y="83"/>
                  </a:moveTo>
                  <a:lnTo>
                    <a:pt x="66" y="78"/>
                  </a:lnTo>
                  <a:lnTo>
                    <a:pt x="80" y="70"/>
                  </a:lnTo>
                  <a:lnTo>
                    <a:pt x="89" y="58"/>
                  </a:lnTo>
                  <a:lnTo>
                    <a:pt x="94" y="41"/>
                  </a:lnTo>
                  <a:lnTo>
                    <a:pt x="89" y="24"/>
                  </a:lnTo>
                  <a:lnTo>
                    <a:pt x="80" y="12"/>
                  </a:lnTo>
                  <a:lnTo>
                    <a:pt x="66" y="4"/>
                  </a:lnTo>
                  <a:lnTo>
                    <a:pt x="47" y="0"/>
                  </a:lnTo>
                  <a:lnTo>
                    <a:pt x="28" y="4"/>
                  </a:lnTo>
                  <a:lnTo>
                    <a:pt x="14" y="12"/>
                  </a:lnTo>
                  <a:lnTo>
                    <a:pt x="5" y="24"/>
                  </a:lnTo>
                  <a:lnTo>
                    <a:pt x="0" y="41"/>
                  </a:lnTo>
                  <a:lnTo>
                    <a:pt x="5" y="58"/>
                  </a:lnTo>
                  <a:lnTo>
                    <a:pt x="14" y="70"/>
                  </a:lnTo>
                  <a:lnTo>
                    <a:pt x="28" y="78"/>
                  </a:lnTo>
                  <a:lnTo>
                    <a:pt x="47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auto">
            <a:xfrm>
              <a:off x="2257" y="2377"/>
              <a:ext cx="94" cy="83"/>
            </a:xfrm>
            <a:custGeom>
              <a:avLst/>
              <a:gdLst>
                <a:gd name="T0" fmla="*/ 47 w 94"/>
                <a:gd name="T1" fmla="*/ 83 h 83"/>
                <a:gd name="T2" fmla="*/ 65 w 94"/>
                <a:gd name="T3" fmla="*/ 78 h 83"/>
                <a:gd name="T4" fmla="*/ 80 w 94"/>
                <a:gd name="T5" fmla="*/ 70 h 83"/>
                <a:gd name="T6" fmla="*/ 89 w 94"/>
                <a:gd name="T7" fmla="*/ 58 h 83"/>
                <a:gd name="T8" fmla="*/ 94 w 94"/>
                <a:gd name="T9" fmla="*/ 41 h 83"/>
                <a:gd name="T10" fmla="*/ 89 w 94"/>
                <a:gd name="T11" fmla="*/ 24 h 83"/>
                <a:gd name="T12" fmla="*/ 80 w 94"/>
                <a:gd name="T13" fmla="*/ 12 h 83"/>
                <a:gd name="T14" fmla="*/ 65 w 94"/>
                <a:gd name="T15" fmla="*/ 4 h 83"/>
                <a:gd name="T16" fmla="*/ 47 w 94"/>
                <a:gd name="T17" fmla="*/ 0 h 83"/>
                <a:gd name="T18" fmla="*/ 28 w 94"/>
                <a:gd name="T19" fmla="*/ 4 h 83"/>
                <a:gd name="T20" fmla="*/ 14 w 94"/>
                <a:gd name="T21" fmla="*/ 12 h 83"/>
                <a:gd name="T22" fmla="*/ 4 w 94"/>
                <a:gd name="T23" fmla="*/ 24 h 83"/>
                <a:gd name="T24" fmla="*/ 0 w 94"/>
                <a:gd name="T25" fmla="*/ 41 h 83"/>
                <a:gd name="T26" fmla="*/ 4 w 94"/>
                <a:gd name="T27" fmla="*/ 58 h 83"/>
                <a:gd name="T28" fmla="*/ 14 w 94"/>
                <a:gd name="T29" fmla="*/ 70 h 83"/>
                <a:gd name="T30" fmla="*/ 28 w 94"/>
                <a:gd name="T31" fmla="*/ 78 h 83"/>
                <a:gd name="T32" fmla="*/ 47 w 94"/>
                <a:gd name="T33" fmla="*/ 83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83"/>
                <a:gd name="T53" fmla="*/ 94 w 94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83">
                  <a:moveTo>
                    <a:pt x="47" y="83"/>
                  </a:moveTo>
                  <a:lnTo>
                    <a:pt x="65" y="78"/>
                  </a:lnTo>
                  <a:lnTo>
                    <a:pt x="80" y="70"/>
                  </a:lnTo>
                  <a:lnTo>
                    <a:pt x="89" y="58"/>
                  </a:lnTo>
                  <a:lnTo>
                    <a:pt x="94" y="41"/>
                  </a:lnTo>
                  <a:lnTo>
                    <a:pt x="89" y="24"/>
                  </a:lnTo>
                  <a:lnTo>
                    <a:pt x="80" y="12"/>
                  </a:lnTo>
                  <a:lnTo>
                    <a:pt x="65" y="4"/>
                  </a:lnTo>
                  <a:lnTo>
                    <a:pt x="47" y="0"/>
                  </a:lnTo>
                  <a:lnTo>
                    <a:pt x="28" y="4"/>
                  </a:lnTo>
                  <a:lnTo>
                    <a:pt x="14" y="12"/>
                  </a:lnTo>
                  <a:lnTo>
                    <a:pt x="4" y="24"/>
                  </a:lnTo>
                  <a:lnTo>
                    <a:pt x="0" y="41"/>
                  </a:lnTo>
                  <a:lnTo>
                    <a:pt x="4" y="58"/>
                  </a:lnTo>
                  <a:lnTo>
                    <a:pt x="14" y="70"/>
                  </a:lnTo>
                  <a:lnTo>
                    <a:pt x="28" y="78"/>
                  </a:lnTo>
                  <a:lnTo>
                    <a:pt x="47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304800"/>
            <a:ext cx="51054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Times New Roman" charset="0"/>
              </a:rPr>
              <a:t>An-ne cầu nguyện khẩn thiết xin một con, và Đức Chúa Trời nghe bà.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Times New Roman" charset="0"/>
              </a:rPr>
              <a:t>Ngài cho bà một con trai và bà đặt tên là Sa-mu-ên.</a:t>
            </a:r>
          </a:p>
          <a:p>
            <a:pPr eaLnBrk="1" hangingPunct="1">
              <a:lnSpc>
                <a:spcPct val="90000"/>
              </a:lnSpc>
            </a:pPr>
            <a:endParaRPr lang="en-US" sz="2400" b="1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Times New Roman" charset="0"/>
              </a:rPr>
              <a:t>Bà dâng Sa-mu-ên cho Chúa để phục vụ trong đền tạm.</a:t>
            </a:r>
          </a:p>
          <a:p>
            <a:pPr eaLnBrk="1" hangingPunct="1">
              <a:lnSpc>
                <a:spcPct val="90000"/>
              </a:lnSpc>
            </a:pPr>
            <a:endParaRPr lang="en-US" sz="2400" b="1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Times New Roman" charset="0"/>
              </a:rPr>
              <a:t>Ông sinh ra trong dòng dõi Lê-vi.</a:t>
            </a:r>
          </a:p>
          <a:p>
            <a:pPr eaLnBrk="1" hangingPunct="1">
              <a:lnSpc>
                <a:spcPct val="90000"/>
              </a:lnSpc>
            </a:pPr>
            <a:endParaRPr lang="en-US" sz="2400" b="1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Times New Roman" charset="0"/>
              </a:rPr>
              <a:t>Ông được gọi là người Ép-ra-im vì ông sống trong vùng đồi núi xứ Ép-ra-im.</a:t>
            </a:r>
          </a:p>
        </p:txBody>
      </p:sp>
      <p:pic>
        <p:nvPicPr>
          <p:cNvPr id="38915" name="Picture 3" descr="j0344948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3124200" cy="6858000"/>
          </a:xfrm>
          <a:noFill/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7924800" y="624840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2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4038600" cy="6019800"/>
          </a:xfrm>
        </p:spPr>
        <p:txBody>
          <a:bodyPr/>
          <a:lstStyle/>
          <a:p>
            <a:pPr eaLnBrk="1" hangingPunct="1"/>
            <a:r>
              <a:rPr lang="en-US" sz="2800" b="1">
                <a:latin typeface="Times New Roman" charset="0"/>
              </a:rPr>
              <a:t>Đức Chúa Trời gọi Sa-mu-ên trong một đêm khi ông nằm ngủ trong đền thờ.</a:t>
            </a:r>
          </a:p>
          <a:p>
            <a:pPr eaLnBrk="1" hangingPunct="1"/>
            <a:endParaRPr lang="en-US" sz="2800" b="1">
              <a:latin typeface="Times New Roman" charset="0"/>
            </a:endParaRPr>
          </a:p>
          <a:p>
            <a:pPr eaLnBrk="1" hangingPunct="1"/>
            <a:r>
              <a:rPr lang="en-US" sz="2800" b="1">
                <a:latin typeface="Times New Roman" charset="0"/>
              </a:rPr>
              <a:t>Ngài gọi ông ba lần.</a:t>
            </a:r>
          </a:p>
          <a:p>
            <a:pPr eaLnBrk="1" hangingPunct="1"/>
            <a:endParaRPr lang="en-US" sz="2800" b="1">
              <a:latin typeface="Times New Roman" charset="0"/>
            </a:endParaRPr>
          </a:p>
          <a:p>
            <a:pPr eaLnBrk="1" hangingPunct="1"/>
            <a:r>
              <a:rPr lang="en-US" sz="2800" b="1">
                <a:latin typeface="Times New Roman" charset="0"/>
              </a:rPr>
              <a:t>Sa-mu-ên đáp lời vào lần thứ ba.</a:t>
            </a:r>
          </a:p>
          <a:p>
            <a:pPr eaLnBrk="1" hangingPunct="1">
              <a:buFontTx/>
              <a:buNone/>
            </a:pPr>
            <a:endParaRPr lang="en-US" b="1">
              <a:latin typeface="Times New Roman" charset="0"/>
            </a:endParaRPr>
          </a:p>
        </p:txBody>
      </p:sp>
      <p:pic>
        <p:nvPicPr>
          <p:cNvPr id="33794" name="Picture 3" descr="j030895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8700" y="762000"/>
            <a:ext cx="3657600" cy="5257800"/>
          </a:xfrm>
          <a:noFill/>
        </p:spPr>
      </p:pic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7924800" y="624840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3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par>
              <p:cTn/>
            </p:par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6" name="Text Box 66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197</a:t>
            </a:r>
          </a:p>
        </p:txBody>
      </p:sp>
      <p:graphicFrame>
        <p:nvGraphicFramePr>
          <p:cNvPr id="41058" name="Group 98"/>
          <p:cNvGraphicFramePr>
            <a:graphicFrameLocks noGrp="1"/>
          </p:cNvGraphicFramePr>
          <p:nvPr/>
        </p:nvGraphicFramePr>
        <p:xfrm>
          <a:off x="304800" y="533400"/>
          <a:ext cx="8534400" cy="5747188"/>
        </p:xfrm>
        <a:graphic>
          <a:graphicData uri="http://schemas.openxmlformats.org/drawingml/2006/table">
            <a:tbl>
              <a:tblPr/>
              <a:tblGrid>
                <a:gridCol w="1905000"/>
                <a:gridCol w="2582863"/>
                <a:gridCol w="2032000"/>
                <a:gridCol w="2014537"/>
              </a:tblGrid>
              <a:tr h="45716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 Sa-mu-ên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Thần quyền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Chuyển tiếp từ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Sa-mu-ên đến Sau-lơ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Quân chủ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Chuyển tiếp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Sau-lơ đến Đa-vít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9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Sự ra đời và sự kêu gọi của Sa-mu-ên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Chức vụ của Sa-mu-ên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sự xức dầu Sa-lơ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làm vua Israel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Người theo lòng Đức Chúa Trời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Chg 1 - 3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Chg 4 -7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910FEEC6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latin typeface="Times New Roman" charset="0"/>
              </a:rPr>
              <a:t>Người Israel bị người Phi-li-tin đánh bại</a:t>
            </a:r>
          </a:p>
          <a:p>
            <a:pPr eaLnBrk="1" hangingPunct="1">
              <a:lnSpc>
                <a:spcPct val="90000"/>
              </a:lnSpc>
            </a:pPr>
            <a:endParaRPr lang="en-US" b="1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>
                <a:latin typeface="Times New Roman" charset="0"/>
              </a:rPr>
              <a:t>Hòm Giao Ước bị cướp đoạt</a:t>
            </a:r>
          </a:p>
        </p:txBody>
      </p:sp>
      <p:pic>
        <p:nvPicPr>
          <p:cNvPr id="41987" name="Picture 3" descr="j0230956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0"/>
            <a:ext cx="4267200" cy="6858000"/>
          </a:xfrm>
          <a:noFill/>
        </p:spPr>
      </p:pic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7924800" y="624840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4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1"/>
          <a:stretch>
            <a:fillRect/>
          </a:stretch>
        </p:blipFill>
        <p:spPr>
          <a:xfrm>
            <a:off x="0" y="1219200"/>
            <a:ext cx="6978650" cy="5638800"/>
          </a:xfrm>
        </p:spPr>
      </p:pic>
      <p:sp>
        <p:nvSpPr>
          <p:cNvPr id="3686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228600"/>
            <a:ext cx="5410200" cy="5029200"/>
          </a:xfrm>
        </p:spPr>
        <p:txBody>
          <a:bodyPr/>
          <a:lstStyle/>
          <a:p>
            <a:pPr eaLnBrk="1" hangingPunct="1"/>
            <a:r>
              <a:rPr lang="en-US" sz="2800" b="1">
                <a:latin typeface="Times New Roman" charset="0"/>
              </a:rPr>
              <a:t>Hòm Giao Ước được trở về Israel tại Bết-sê-mết.</a:t>
            </a:r>
          </a:p>
          <a:p>
            <a:pPr eaLnBrk="1" hangingPunct="1">
              <a:buFontTx/>
              <a:buNone/>
            </a:pPr>
            <a:endParaRPr lang="en-US" sz="2800" b="1">
              <a:latin typeface="Times New Roman" charset="0"/>
            </a:endParaRPr>
          </a:p>
          <a:p>
            <a:pPr eaLnBrk="1" hangingPunct="1"/>
            <a:r>
              <a:rPr lang="en-US" sz="2800" b="1">
                <a:latin typeface="Times New Roman" charset="0"/>
              </a:rPr>
              <a:t>Hòm Giao Ước được hoàn trả lại Ki-ri-át Giê-a-rim</a:t>
            </a:r>
          </a:p>
          <a:p>
            <a:pPr eaLnBrk="1" hangingPunct="1"/>
            <a:endParaRPr lang="en-US" sz="2800" b="1">
              <a:latin typeface="Times New Roman" charset="0"/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7924800" y="624840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6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j030965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113"/>
            <a:ext cx="9144000" cy="7013576"/>
          </a:xfrm>
        </p:spPr>
      </p:pic>
      <p:sp>
        <p:nvSpPr>
          <p:cNvPr id="44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305800" cy="1143000"/>
          </a:xfrm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  <a:latin typeface="Times New Roman" charset="0"/>
                <a:cs typeface="+mj-cs"/>
              </a:rPr>
              <a:t>Bước tiếp theo Israel phải làm gì để bảo vệ Hòm của Đức Chúa Trời?</a:t>
            </a:r>
            <a:endParaRPr lang="en-US">
              <a:latin typeface="Times New Roman" charset="0"/>
              <a:cs typeface="+mj-cs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8229600" cy="1470025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Chế độ quân chủ vào đầu thế kỷ 20</a:t>
            </a:r>
          </a:p>
        </p:txBody>
      </p:sp>
      <p:pic>
        <p:nvPicPr>
          <p:cNvPr id="38915" name="Picture 3" descr="mon-r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8077200" y="152400"/>
            <a:ext cx="914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cs typeface="MS PGothic" charset="0"/>
              </a:rPr>
              <a:t>193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781800" cy="9144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en-US" altLang="zh-CN" sz="4000" b="1">
                <a:solidFill>
                  <a:schemeClr val="bg1"/>
                </a:solidFill>
                <a:latin typeface="Times New Roman" charset="0"/>
                <a:ea typeface="SimSun" charset="0"/>
                <a:cs typeface="SimSun" charset="0"/>
              </a:rPr>
              <a:t>Thần học của sách Ru-tơ</a:t>
            </a:r>
            <a:endParaRPr lang="en-US" sz="18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52580" name="Rectangle 7"/>
          <p:cNvSpPr>
            <a:spLocks noChangeArrowheads="1"/>
          </p:cNvSpPr>
          <p:nvPr/>
        </p:nvSpPr>
        <p:spPr bwMode="auto">
          <a:xfrm>
            <a:off x="2073275" y="1504950"/>
            <a:ext cx="1098550" cy="914400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88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algn="l" eaLnBrk="0" hangingPunct="0"/>
            <a:endParaRPr lang="en-US" sz="1800" b="0">
              <a:solidFill>
                <a:srgbClr val="000000"/>
              </a:solidFill>
              <a:latin typeface="Arial" charset="0"/>
              <a:cs typeface="MS PGothic" charset="0"/>
            </a:endParaRPr>
          </a:p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  <a:cs typeface="MS PGothic" charset="0"/>
              </a:rPr>
              <a:t>Quan xét</a:t>
            </a:r>
          </a:p>
        </p:txBody>
      </p:sp>
      <p:sp>
        <p:nvSpPr>
          <p:cNvPr id="152581" name="Rectangle 8"/>
          <p:cNvSpPr>
            <a:spLocks noChangeArrowheads="1"/>
          </p:cNvSpPr>
          <p:nvPr/>
        </p:nvSpPr>
        <p:spPr bwMode="auto">
          <a:xfrm>
            <a:off x="3902075" y="1504950"/>
            <a:ext cx="1098550" cy="914400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88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algn="l" eaLnBrk="0" hangingPunct="0"/>
            <a:endParaRPr lang="en-US" sz="1800" b="0">
              <a:solidFill>
                <a:srgbClr val="000000"/>
              </a:solidFill>
              <a:latin typeface="Arial" charset="0"/>
              <a:cs typeface="MS PGothic" charset="0"/>
            </a:endParaRPr>
          </a:p>
          <a:p>
            <a:pPr eaLnBrk="0" hangingPunct="0"/>
            <a:r>
              <a:rPr lang="en-US" sz="1600">
                <a:solidFill>
                  <a:srgbClr val="000000"/>
                </a:solidFill>
                <a:latin typeface="Tahoma" charset="0"/>
                <a:cs typeface="MS PGothic" charset="0"/>
              </a:rPr>
              <a:t>Ru-tơ</a:t>
            </a:r>
            <a:endParaRPr lang="en-US" sz="1600" b="0">
              <a:solidFill>
                <a:srgbClr val="000000"/>
              </a:solidFill>
              <a:latin typeface="Tahoma" charset="0"/>
              <a:cs typeface="MS PGothic" charset="0"/>
            </a:endParaRPr>
          </a:p>
        </p:txBody>
      </p:sp>
      <p:sp>
        <p:nvSpPr>
          <p:cNvPr id="152582" name="Rectangle 9"/>
          <p:cNvSpPr>
            <a:spLocks noChangeArrowheads="1"/>
          </p:cNvSpPr>
          <p:nvPr/>
        </p:nvSpPr>
        <p:spPr bwMode="auto">
          <a:xfrm>
            <a:off x="5730875" y="1504950"/>
            <a:ext cx="1098550" cy="914400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88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algn="l" eaLnBrk="0" hangingPunct="0"/>
            <a:endParaRPr lang="en-US" sz="1800">
              <a:solidFill>
                <a:srgbClr val="000000"/>
              </a:solidFill>
              <a:latin typeface="Arial" charset="0"/>
              <a:cs typeface="MS PGothic" charset="0"/>
            </a:endParaRPr>
          </a:p>
          <a:p>
            <a:pPr eaLnBrk="0" hangingPunct="0"/>
            <a:r>
              <a:rPr lang="en-US" sz="1600">
                <a:solidFill>
                  <a:srgbClr val="000000"/>
                </a:solidFill>
                <a:latin typeface="Arial" charset="0"/>
                <a:cs typeface="MS PGothic" charset="0"/>
              </a:rPr>
              <a:t>Sa-mu-ên</a:t>
            </a:r>
            <a:endParaRPr lang="en-US" sz="16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152583" name="Freeform 12"/>
          <p:cNvSpPr>
            <a:spLocks/>
          </p:cNvSpPr>
          <p:nvPr/>
        </p:nvSpPr>
        <p:spPr bwMode="auto">
          <a:xfrm>
            <a:off x="1524000" y="5145088"/>
            <a:ext cx="1676400" cy="1096962"/>
          </a:xfrm>
          <a:custGeom>
            <a:avLst/>
            <a:gdLst>
              <a:gd name="T0" fmla="*/ 2147483647 w 20000"/>
              <a:gd name="T1" fmla="*/ 2147483647 h 20000"/>
              <a:gd name="T2" fmla="*/ 2147483647 w 20000"/>
              <a:gd name="T3" fmla="*/ 2147483647 h 20000"/>
              <a:gd name="T4" fmla="*/ 2147483647 w 20000"/>
              <a:gd name="T5" fmla="*/ 2147483647 h 20000"/>
              <a:gd name="T6" fmla="*/ 2147483647 w 20000"/>
              <a:gd name="T7" fmla="*/ 2147483647 h 20000"/>
              <a:gd name="T8" fmla="*/ 2147483647 w 20000"/>
              <a:gd name="T9" fmla="*/ 0 h 20000"/>
              <a:gd name="T10" fmla="*/ 2147483647 w 20000"/>
              <a:gd name="T11" fmla="*/ 0 h 20000"/>
              <a:gd name="T12" fmla="*/ 2147483647 w 20000"/>
              <a:gd name="T13" fmla="*/ 2147483647 h 20000"/>
              <a:gd name="T14" fmla="*/ 0 w 20000"/>
              <a:gd name="T15" fmla="*/ 2147483647 h 20000"/>
              <a:gd name="T16" fmla="*/ 2147483647 w 20000"/>
              <a:gd name="T17" fmla="*/ 2147483647 h 20000"/>
              <a:gd name="T18" fmla="*/ 0 w 20000"/>
              <a:gd name="T19" fmla="*/ 2147483647 h 20000"/>
              <a:gd name="T20" fmla="*/ 2147483647 w 20000"/>
              <a:gd name="T21" fmla="*/ 2147483647 h 20000"/>
              <a:gd name="T22" fmla="*/ 2147483647 w 20000"/>
              <a:gd name="T23" fmla="*/ 2147483647 h 20000"/>
              <a:gd name="T24" fmla="*/ 2147483647 w 20000"/>
              <a:gd name="T25" fmla="*/ 2147483647 h 20000"/>
              <a:gd name="T26" fmla="*/ 2147483647 w 20000"/>
              <a:gd name="T27" fmla="*/ 2147483647 h 20000"/>
              <a:gd name="T28" fmla="*/ 2147483647 w 20000"/>
              <a:gd name="T29" fmla="*/ 2147483647 h 20000"/>
              <a:gd name="T30" fmla="*/ 2147483647 w 20000"/>
              <a:gd name="T31" fmla="*/ 2147483647 h 20000"/>
              <a:gd name="T32" fmla="*/ 2147483647 w 20000"/>
              <a:gd name="T33" fmla="*/ 2147483647 h 20000"/>
              <a:gd name="T34" fmla="*/ 2147483647 w 20000"/>
              <a:gd name="T35" fmla="*/ 2147483647 h 20000"/>
              <a:gd name="T36" fmla="*/ 2147483647 w 20000"/>
              <a:gd name="T37" fmla="*/ 2147483647 h 20000"/>
              <a:gd name="T38" fmla="*/ 2147483647 w 20000"/>
              <a:gd name="T39" fmla="*/ 2147483647 h 20000"/>
              <a:gd name="T40" fmla="*/ 2147483647 w 20000"/>
              <a:gd name="T41" fmla="*/ 2147483647 h 20000"/>
              <a:gd name="T42" fmla="*/ 2147483647 w 20000"/>
              <a:gd name="T43" fmla="*/ 2147483647 h 20000"/>
              <a:gd name="T44" fmla="*/ 2147483647 w 20000"/>
              <a:gd name="T45" fmla="*/ 2147483647 h 20000"/>
              <a:gd name="T46" fmla="*/ 2147483647 w 20000"/>
              <a:gd name="T47" fmla="*/ 0 h 2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000"/>
              <a:gd name="T73" fmla="*/ 0 h 20000"/>
              <a:gd name="T74" fmla="*/ 20000 w 20000"/>
              <a:gd name="T75" fmla="*/ 20000 h 200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000" h="20000">
                <a:moveTo>
                  <a:pt x="14660" y="1666"/>
                </a:moveTo>
                <a:lnTo>
                  <a:pt x="15104" y="1110"/>
                </a:lnTo>
                <a:lnTo>
                  <a:pt x="14734" y="879"/>
                </a:lnTo>
                <a:lnTo>
                  <a:pt x="13623" y="879"/>
                </a:lnTo>
                <a:lnTo>
                  <a:pt x="13327" y="0"/>
                </a:lnTo>
                <a:lnTo>
                  <a:pt x="5331" y="0"/>
                </a:lnTo>
                <a:lnTo>
                  <a:pt x="5331" y="1666"/>
                </a:lnTo>
                <a:lnTo>
                  <a:pt x="0" y="1666"/>
                </a:lnTo>
                <a:lnTo>
                  <a:pt x="1333" y="3331"/>
                </a:lnTo>
                <a:lnTo>
                  <a:pt x="0" y="8329"/>
                </a:lnTo>
                <a:lnTo>
                  <a:pt x="2665" y="9994"/>
                </a:lnTo>
                <a:lnTo>
                  <a:pt x="1333" y="9994"/>
                </a:lnTo>
                <a:lnTo>
                  <a:pt x="1333" y="16657"/>
                </a:lnTo>
                <a:lnTo>
                  <a:pt x="6664" y="16657"/>
                </a:lnTo>
                <a:lnTo>
                  <a:pt x="7996" y="13326"/>
                </a:lnTo>
                <a:lnTo>
                  <a:pt x="9329" y="14991"/>
                </a:lnTo>
                <a:lnTo>
                  <a:pt x="14660" y="19988"/>
                </a:lnTo>
                <a:lnTo>
                  <a:pt x="14660" y="13326"/>
                </a:lnTo>
                <a:lnTo>
                  <a:pt x="17325" y="11660"/>
                </a:lnTo>
                <a:lnTo>
                  <a:pt x="19991" y="11660"/>
                </a:lnTo>
                <a:lnTo>
                  <a:pt x="18658" y="8329"/>
                </a:lnTo>
                <a:lnTo>
                  <a:pt x="19991" y="3331"/>
                </a:lnTo>
                <a:lnTo>
                  <a:pt x="15993" y="1666"/>
                </a:lnTo>
                <a:lnTo>
                  <a:pt x="14660" y="0"/>
                </a:lnTo>
              </a:path>
            </a:pathLst>
          </a:custGeom>
          <a:solidFill>
            <a:srgbClr val="FFFFFF"/>
          </a:solidFill>
          <a:ln w="50800" cap="flat">
            <a:solidFill>
              <a:srgbClr val="000088"/>
            </a:solidFill>
            <a:prstDash val="solid"/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152584" name="Rectangle 13"/>
          <p:cNvSpPr>
            <a:spLocks noChangeArrowheads="1"/>
          </p:cNvSpPr>
          <p:nvPr/>
        </p:nvSpPr>
        <p:spPr bwMode="auto">
          <a:xfrm>
            <a:off x="1824038" y="5327650"/>
            <a:ext cx="1300162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cs typeface="MS PGothic" charset="0"/>
              </a:rPr>
              <a:t>Nhu cầu về chế độ quân chủ</a:t>
            </a:r>
            <a:endParaRPr lang="en-US" sz="2400" b="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152585" name="Oval 15"/>
          <p:cNvSpPr>
            <a:spLocks noChangeArrowheads="1"/>
          </p:cNvSpPr>
          <p:nvPr/>
        </p:nvSpPr>
        <p:spPr bwMode="auto">
          <a:xfrm>
            <a:off x="3581400" y="5145088"/>
            <a:ext cx="1524000" cy="82232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88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152586" name="Rectangle 16"/>
          <p:cNvSpPr>
            <a:spLocks noChangeArrowheads="1"/>
          </p:cNvSpPr>
          <p:nvPr/>
        </p:nvSpPr>
        <p:spPr bwMode="auto">
          <a:xfrm>
            <a:off x="3657600" y="5327650"/>
            <a:ext cx="1371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pPr algn="l" eaLnBrk="0" hangingPunct="0"/>
            <a:r>
              <a:rPr lang="en-US" sz="1400">
                <a:solidFill>
                  <a:srgbClr val="000000"/>
                </a:solidFill>
                <a:cs typeface="MS PGothic" charset="0"/>
              </a:rPr>
              <a:t>Chuẩn bị cho chế độ quân chủ</a:t>
            </a:r>
            <a:endParaRPr lang="en-US" sz="2400" b="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V="1">
            <a:off x="3536950" y="3455988"/>
            <a:ext cx="361950" cy="18256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 flipV="1">
            <a:off x="5273675" y="2800350"/>
            <a:ext cx="363538" cy="18256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3773488" y="4503738"/>
            <a:ext cx="1866900" cy="34607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1373188" y="2609850"/>
            <a:ext cx="1323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0">
                <a:solidFill>
                  <a:srgbClr val="000000"/>
                </a:solidFill>
                <a:cs typeface="MS PGothic" charset="0"/>
              </a:rPr>
              <a:t>Bết-lê-hem</a:t>
            </a:r>
            <a:endParaRPr lang="en-US" sz="20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1219200" y="3105150"/>
            <a:ext cx="2727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cs typeface="MS PGothic" charset="0"/>
              </a:rPr>
              <a:t>Thờ hình tượng (17-18)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cs typeface="MS PGothic" charset="0"/>
              </a:rPr>
              <a:t>Vợ lẽ (19)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1212850" y="4019550"/>
            <a:ext cx="1085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0">
                <a:solidFill>
                  <a:srgbClr val="000000"/>
                </a:solidFill>
                <a:cs typeface="MS PGothic" charset="0"/>
              </a:rPr>
              <a:t>Ghi-bê-a</a:t>
            </a:r>
            <a:endParaRPr lang="en-US" sz="20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1647825" y="4400550"/>
            <a:ext cx="2166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cs typeface="MS PGothic" charset="0"/>
              </a:rPr>
              <a:t>Giết người (19-20)</a:t>
            </a: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3978275" y="2724150"/>
            <a:ext cx="2105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cs typeface="MS PGothic" charset="0"/>
              </a:rPr>
              <a:t>Bô-ô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cs typeface="MS PGothic" charset="0"/>
              </a:rPr>
              <a:t>Người Bết-lê-hem</a:t>
            </a: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5937250" y="4705350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cs typeface="MS PGothic" charset="0"/>
              </a:rPr>
              <a:t>Sau-lơ</a:t>
            </a:r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5915025" y="2571750"/>
            <a:ext cx="86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cs typeface="MS PGothic" charset="0"/>
              </a:rPr>
              <a:t>Đa-vít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610225" y="5105400"/>
            <a:ext cx="1552575" cy="823913"/>
            <a:chOff x="3456" y="3456"/>
            <a:chExt cx="816" cy="519"/>
          </a:xfrm>
        </p:grpSpPr>
        <p:sp>
          <p:nvSpPr>
            <p:cNvPr id="152599" name="Rectangle 27"/>
            <p:cNvSpPr>
              <a:spLocks noChangeArrowheads="1"/>
            </p:cNvSpPr>
            <p:nvPr/>
          </p:nvSpPr>
          <p:spPr bwMode="auto">
            <a:xfrm>
              <a:off x="3456" y="3504"/>
              <a:ext cx="816" cy="3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sz="2400" b="0">
                <a:solidFill>
                  <a:srgbClr val="000000"/>
                </a:solidFill>
                <a:cs typeface="MS PGothic" charset="0"/>
              </a:endParaRPr>
            </a:p>
          </p:txBody>
        </p:sp>
        <p:sp>
          <p:nvSpPr>
            <p:cNvPr id="152600" name="Line 20"/>
            <p:cNvSpPr>
              <a:spLocks noChangeShapeType="1"/>
            </p:cNvSpPr>
            <p:nvPr/>
          </p:nvSpPr>
          <p:spPr bwMode="auto">
            <a:xfrm>
              <a:off x="3456" y="3456"/>
              <a:ext cx="0" cy="461"/>
            </a:xfrm>
            <a:prstGeom prst="line">
              <a:avLst/>
            </a:prstGeom>
            <a:noFill/>
            <a:ln w="25400">
              <a:solidFill>
                <a:srgbClr val="000088"/>
              </a:solidFill>
              <a:round/>
              <a:headEnd type="none" w="lg" len="sm"/>
              <a:tailEnd type="non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01" name="Line 21"/>
            <p:cNvSpPr>
              <a:spLocks noChangeShapeType="1"/>
            </p:cNvSpPr>
            <p:nvPr/>
          </p:nvSpPr>
          <p:spPr bwMode="auto">
            <a:xfrm>
              <a:off x="4263" y="3456"/>
              <a:ext cx="0" cy="461"/>
            </a:xfrm>
            <a:prstGeom prst="line">
              <a:avLst/>
            </a:prstGeom>
            <a:noFill/>
            <a:ln w="25400">
              <a:solidFill>
                <a:srgbClr val="000088"/>
              </a:solidFill>
              <a:round/>
              <a:headEnd type="none" w="lg" len="sm"/>
              <a:tailEnd type="non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02" name="Oval 19"/>
            <p:cNvSpPr>
              <a:spLocks noChangeArrowheads="1"/>
            </p:cNvSpPr>
            <p:nvPr/>
          </p:nvSpPr>
          <p:spPr bwMode="auto">
            <a:xfrm>
              <a:off x="3456" y="3859"/>
              <a:ext cx="807" cy="11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8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0">
                <a:solidFill>
                  <a:srgbClr val="000000"/>
                </a:solidFill>
                <a:cs typeface="MS PGothic" charset="0"/>
              </a:endParaRPr>
            </a:p>
          </p:txBody>
        </p:sp>
        <p:sp>
          <p:nvSpPr>
            <p:cNvPr id="152603" name="Rectangle 23"/>
            <p:cNvSpPr>
              <a:spLocks noChangeArrowheads="1"/>
            </p:cNvSpPr>
            <p:nvPr/>
          </p:nvSpPr>
          <p:spPr bwMode="auto">
            <a:xfrm>
              <a:off x="3552" y="3552"/>
              <a:ext cx="634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cs typeface="MS PGothic" charset="0"/>
                </a:rPr>
                <a:t>Th</a:t>
              </a:r>
              <a:r>
                <a:rPr lang="en-US" sz="1400">
                  <a:solidFill>
                    <a:srgbClr val="000000"/>
                  </a:solidFill>
                  <a:latin typeface="Arial" charset="0"/>
                  <a:cs typeface="MS PGothic" charset="0"/>
                </a:rPr>
                <a:t>à</a:t>
              </a:r>
              <a:r>
                <a:rPr lang="en-US" sz="1400">
                  <a:solidFill>
                    <a:srgbClr val="000000"/>
                  </a:solidFill>
                  <a:cs typeface="MS PGothic" charset="0"/>
                </a:rPr>
                <a:t>nh lập chế độ quan chủ</a:t>
              </a:r>
              <a:endParaRPr lang="en-US" sz="2400">
                <a:solidFill>
                  <a:srgbClr val="000000"/>
                </a:solidFill>
                <a:cs typeface="MS PGothic" charset="0"/>
              </a:endParaRPr>
            </a:p>
          </p:txBody>
        </p:sp>
        <p:sp>
          <p:nvSpPr>
            <p:cNvPr id="152604" name="Freeform 22"/>
            <p:cNvSpPr>
              <a:spLocks/>
            </p:cNvSpPr>
            <p:nvPr/>
          </p:nvSpPr>
          <p:spPr bwMode="auto">
            <a:xfrm>
              <a:off x="3456" y="3456"/>
              <a:ext cx="807" cy="5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0" y="0"/>
                  </a:moveTo>
                  <a:lnTo>
                    <a:pt x="1428" y="19862"/>
                  </a:lnTo>
                  <a:lnTo>
                    <a:pt x="2856" y="0"/>
                  </a:lnTo>
                  <a:lnTo>
                    <a:pt x="4284" y="19862"/>
                  </a:lnTo>
                  <a:lnTo>
                    <a:pt x="5711" y="0"/>
                  </a:lnTo>
                  <a:lnTo>
                    <a:pt x="7139" y="19862"/>
                  </a:lnTo>
                  <a:lnTo>
                    <a:pt x="8567" y="0"/>
                  </a:lnTo>
                  <a:lnTo>
                    <a:pt x="9995" y="19862"/>
                  </a:lnTo>
                  <a:lnTo>
                    <a:pt x="11423" y="0"/>
                  </a:lnTo>
                  <a:lnTo>
                    <a:pt x="12851" y="19862"/>
                  </a:lnTo>
                  <a:lnTo>
                    <a:pt x="14279" y="0"/>
                  </a:lnTo>
                  <a:lnTo>
                    <a:pt x="15706" y="19862"/>
                  </a:lnTo>
                  <a:lnTo>
                    <a:pt x="17134" y="0"/>
                  </a:lnTo>
                  <a:lnTo>
                    <a:pt x="18562" y="19862"/>
                  </a:lnTo>
                  <a:lnTo>
                    <a:pt x="19990" y="0"/>
                  </a:lnTo>
                </a:path>
              </a:pathLst>
            </a:custGeom>
            <a:solidFill>
              <a:srgbClr val="FFFFFF"/>
            </a:solidFill>
            <a:ln w="25400" cap="flat">
              <a:solidFill>
                <a:srgbClr val="000088"/>
              </a:solidFill>
              <a:prstDash val="solid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598" name="Text Box 37"/>
          <p:cNvSpPr txBox="1">
            <a:spLocks noChangeArrowheads="1"/>
          </p:cNvSpPr>
          <p:nvPr/>
        </p:nvSpPr>
        <p:spPr bwMode="auto">
          <a:xfrm>
            <a:off x="146050" y="6583363"/>
            <a:ext cx="8769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 b="0">
                <a:solidFill>
                  <a:srgbClr val="000000"/>
                </a:solidFill>
                <a:latin typeface="Times" charset="0"/>
                <a:ea typeface="SimSun" charset="0"/>
                <a:cs typeface="SimSun" charset="0"/>
              </a:rPr>
              <a:t>Adapted from Thomas L. Constable, “A Theology of Joshua, Ruth, and Judges,” in </a:t>
            </a:r>
            <a:r>
              <a:rPr lang="en-US" altLang="zh-CN" sz="1200" b="0" i="1">
                <a:solidFill>
                  <a:srgbClr val="000000"/>
                </a:solidFill>
                <a:latin typeface="Times" charset="0"/>
                <a:ea typeface="SimSun" charset="0"/>
                <a:cs typeface="SimSun" charset="0"/>
              </a:rPr>
              <a:t>A Biblical Theology of the OT</a:t>
            </a:r>
            <a:r>
              <a:rPr lang="en-US" altLang="zh-CN" sz="1200" b="0">
                <a:solidFill>
                  <a:srgbClr val="000000"/>
                </a:solidFill>
                <a:latin typeface="Times" charset="0"/>
                <a:ea typeface="SimSun" charset="0"/>
                <a:cs typeface="SimSun" charset="0"/>
              </a:rPr>
              <a:t>, ed. Roy B. Zuck, 95-96, 117</a:t>
            </a:r>
            <a:endParaRPr lang="en-US" sz="1200" b="0">
              <a:solidFill>
                <a:srgbClr val="000000"/>
              </a:solidFill>
              <a:latin typeface="Times" charset="0"/>
              <a:cs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0" grpId="0" animBg="1"/>
      <p:bldP spid="39961" grpId="0" animBg="1"/>
      <p:bldP spid="39962" grpId="0" animBg="1"/>
      <p:bldP spid="39965" grpId="0"/>
      <p:bldP spid="39966" grpId="0"/>
      <p:bldP spid="39967" grpId="0"/>
      <p:bldP spid="39968" grpId="0"/>
      <p:bldP spid="39969" grpId="0"/>
      <p:bldP spid="39970" grpId="0"/>
      <p:bldP spid="399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76200"/>
            <a:ext cx="5638800" cy="17526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Chế độ quân chủ vào cuối thế kỷ 20</a:t>
            </a:r>
          </a:p>
        </p:txBody>
      </p:sp>
      <p:pic>
        <p:nvPicPr>
          <p:cNvPr id="39939" name="Picture 3" descr="monarc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monarc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5563"/>
            <a:ext cx="35052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king-of-k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WordArt 3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60198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Floral"/>
                <a:ea typeface="Floral"/>
                <a:cs typeface="Floral"/>
              </a:rPr>
              <a:t>vua trên muôn vua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22" name="Text Box 66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197</a:t>
            </a:r>
          </a:p>
        </p:txBody>
      </p:sp>
      <p:graphicFrame>
        <p:nvGraphicFramePr>
          <p:cNvPr id="45185" name="Group 129"/>
          <p:cNvGraphicFramePr>
            <a:graphicFrameLocks noGrp="1"/>
          </p:cNvGraphicFramePr>
          <p:nvPr/>
        </p:nvGraphicFramePr>
        <p:xfrm>
          <a:off x="304800" y="533400"/>
          <a:ext cx="8534400" cy="5747188"/>
        </p:xfrm>
        <a:graphic>
          <a:graphicData uri="http://schemas.openxmlformats.org/drawingml/2006/table">
            <a:tbl>
              <a:tblPr/>
              <a:tblGrid>
                <a:gridCol w="1905000"/>
                <a:gridCol w="2582863"/>
                <a:gridCol w="2032000"/>
                <a:gridCol w="2014537"/>
              </a:tblGrid>
              <a:tr h="45716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 Sa-mu-ên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Thần quyền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Chuyển tiếp từ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Sa-mu-ên đến Sau-lơ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Quân chủ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Chuyển tiếp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Sau-lơ đến Đa-vít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9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Sự ra đời và sự kêu gọi của Sa-mu-ên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Chức vụ của Sa-mu-ên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sự xức dầu Sa-lơ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làm vua Israel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Sau-lơ dấy lên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Người theo lòng Đức Chúa Trời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Chg 1 - 3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Chg 4 -7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Chg 8-30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5334000"/>
            <a:ext cx="8534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Times New Roman" charset="0"/>
              </a:rPr>
              <a:t>Sau-lơ dẫn dắt dân Israel đến chiến thắng tại Gia-be Ga-la-át</a:t>
            </a:r>
          </a:p>
        </p:txBody>
      </p:sp>
      <p:pic>
        <p:nvPicPr>
          <p:cNvPr id="43010" name="Picture 3" descr="j0233095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28600"/>
            <a:ext cx="6629400" cy="4495800"/>
          </a:xfrm>
          <a:noFill/>
        </p:spPr>
      </p:pic>
      <p:pic>
        <p:nvPicPr>
          <p:cNvPr id="47108" name="FDDB073C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7924800" y="624840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11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j0286930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57200"/>
            <a:ext cx="8229600" cy="5791200"/>
          </a:xfrm>
          <a:noFill/>
        </p:spPr>
      </p:pic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7924800" y="624840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12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j032465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4843463" cy="6781800"/>
          </a:xfrm>
          <a:noFill/>
        </p:spPr>
      </p:pic>
      <p:sp>
        <p:nvSpPr>
          <p:cNvPr id="45058" name="Text Box 6"/>
          <p:cNvSpPr txBox="1">
            <a:spLocks noChangeArrowheads="1"/>
          </p:cNvSpPr>
          <p:nvPr/>
        </p:nvSpPr>
        <p:spPr bwMode="auto">
          <a:xfrm>
            <a:off x="5638800" y="56388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1800" b="0">
              <a:latin typeface="Arial" charset="0"/>
            </a:endParaRPr>
          </a:p>
        </p:txBody>
      </p:sp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5410200" y="1219200"/>
            <a:ext cx="2819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/>
              <a:t>Sau-lơ</a:t>
            </a:r>
            <a:endParaRPr lang="en-US" sz="2400"/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84" name="Text Box 108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198</a:t>
            </a:r>
          </a:p>
        </p:txBody>
      </p:sp>
      <p:graphicFrame>
        <p:nvGraphicFramePr>
          <p:cNvPr id="50320" name="Group 144"/>
          <p:cNvGraphicFramePr>
            <a:graphicFrameLocks noGrp="1"/>
          </p:cNvGraphicFramePr>
          <p:nvPr/>
        </p:nvGraphicFramePr>
        <p:xfrm>
          <a:off x="304800" y="533400"/>
          <a:ext cx="8534400" cy="5747188"/>
        </p:xfrm>
        <a:graphic>
          <a:graphicData uri="http://schemas.openxmlformats.org/drawingml/2006/table">
            <a:tbl>
              <a:tblPr/>
              <a:tblGrid>
                <a:gridCol w="1905000"/>
                <a:gridCol w="2582863"/>
                <a:gridCol w="2032000"/>
                <a:gridCol w="2014537"/>
              </a:tblGrid>
              <a:tr h="45716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 Sa-mu-ên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Thần quyền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Chuyển tiếp từ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Sa-mu-ên đến Sau-lơ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Quân chủ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Chuyển tiếp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Sau-lơ đến Đa-vít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9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Sự ra đời và sự kêu gọi của Sa-mu-ên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Chức vụ của Sa-mu-ên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sự xức dầu Sa-lơ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làm vua Israel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Sau-lơ dấy lên và suy vong của Sau-lơ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Người theo lòng Đức Chúa Trời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Sau-lơ: người làm theo lòng con người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Đa-vít: người làm theo lòng Đức Chúa Trời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Chg 1 - 3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Chg 4 -7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Chg 8-30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Chg. 31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58405429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5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7924800" y="624840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15</a:t>
            </a:r>
          </a:p>
        </p:txBody>
      </p:sp>
      <p:pic>
        <p:nvPicPr>
          <p:cNvPr id="47107" name="Picture 2" descr="j0312140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14400"/>
            <a:ext cx="7696200" cy="4953000"/>
          </a:xfrm>
          <a:noFill/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1828800" y="3260725"/>
            <a:ext cx="67548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FF0066"/>
                </a:solidFill>
              </a:rPr>
              <a:t>Đức Chúa Trời không thay đổi.</a:t>
            </a:r>
          </a:p>
          <a:p>
            <a:r>
              <a:rPr lang="en-US" sz="3600" i="1">
                <a:solidFill>
                  <a:srgbClr val="FF0066"/>
                </a:solidFill>
              </a:rPr>
              <a:t>Vậy tại sao Ngài </a:t>
            </a:r>
            <a:r>
              <a:rPr lang="ja-JP" altLang="en-US" sz="3600" i="1">
                <a:solidFill>
                  <a:srgbClr val="FF0066"/>
                </a:solidFill>
              </a:rPr>
              <a:t>“</a:t>
            </a:r>
            <a:r>
              <a:rPr lang="en-US" altLang="ja-JP" sz="3600" i="1">
                <a:solidFill>
                  <a:srgbClr val="FF0066"/>
                </a:solidFill>
              </a:rPr>
              <a:t>ăn năn</a:t>
            </a:r>
            <a:r>
              <a:rPr lang="ja-JP" altLang="en-US" sz="3600" i="1">
                <a:solidFill>
                  <a:srgbClr val="FF0066"/>
                </a:solidFill>
              </a:rPr>
              <a:t>”</a:t>
            </a:r>
            <a:r>
              <a:rPr lang="en-US" altLang="ja-JP" sz="3600" i="1">
                <a:solidFill>
                  <a:srgbClr val="FF0066"/>
                </a:solidFill>
              </a:rPr>
              <a:t> hoặc </a:t>
            </a:r>
            <a:r>
              <a:rPr lang="ja-JP" altLang="en-US" sz="3600" i="1">
                <a:solidFill>
                  <a:srgbClr val="FF0066"/>
                </a:solidFill>
              </a:rPr>
              <a:t>“</a:t>
            </a:r>
            <a:r>
              <a:rPr lang="en-US" altLang="ja-JP" sz="3600" i="1">
                <a:solidFill>
                  <a:srgbClr val="FF0066"/>
                </a:solidFill>
              </a:rPr>
              <a:t>ân hận/buồn</a:t>
            </a:r>
            <a:r>
              <a:rPr lang="ja-JP" altLang="en-US" sz="3600" i="1">
                <a:solidFill>
                  <a:srgbClr val="FF0066"/>
                </a:solidFill>
              </a:rPr>
              <a:t>”</a:t>
            </a:r>
            <a:r>
              <a:rPr lang="en-US" altLang="ja-JP" sz="3600" i="1">
                <a:solidFill>
                  <a:srgbClr val="FF0066"/>
                </a:solidFill>
              </a:rPr>
              <a:t> vì việc Ngài lập Sau-lơ làm vua?</a:t>
            </a:r>
          </a:p>
          <a:p>
            <a:r>
              <a:rPr lang="en-US" sz="3600" i="1">
                <a:solidFill>
                  <a:srgbClr val="FF0066"/>
                </a:solidFill>
              </a:rPr>
              <a:t>(1 Sam. 15:35)</a:t>
            </a:r>
          </a:p>
        </p:txBody>
      </p:sp>
      <p:pic>
        <p:nvPicPr>
          <p:cNvPr id="48130" name="Picture 5" descr="ques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36" name="Text Box 112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198</a:t>
            </a:r>
          </a:p>
        </p:txBody>
      </p:sp>
      <p:graphicFrame>
        <p:nvGraphicFramePr>
          <p:cNvPr id="52337" name="Group 113"/>
          <p:cNvGraphicFramePr>
            <a:graphicFrameLocks noGrp="1"/>
          </p:cNvGraphicFramePr>
          <p:nvPr/>
        </p:nvGraphicFramePr>
        <p:xfrm>
          <a:off x="304800" y="533400"/>
          <a:ext cx="8534400" cy="5747188"/>
        </p:xfrm>
        <a:graphic>
          <a:graphicData uri="http://schemas.openxmlformats.org/drawingml/2006/table">
            <a:tbl>
              <a:tblPr/>
              <a:tblGrid>
                <a:gridCol w="1905000"/>
                <a:gridCol w="2582863"/>
                <a:gridCol w="2032000"/>
                <a:gridCol w="2014537"/>
              </a:tblGrid>
              <a:tr h="45716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 Sa-mu-ên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Thần quyền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Chuyển tiếp từ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Sa-mu-ên đến Sau-lơ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Quân chủ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Chuyển tiếp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Sau-lơ đến Đa-vít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9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Sự ra đời và sự kêu gọi của Sa-mu-ên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Chức vụ của Sa-mu-ên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sự xức dầu Sa-lơ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làm vua Israel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Sau-lơ dấy lên và suy vong của Sau-lơ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Sự dấy lên của Đa-vít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Người theo lòng Đức Chúa Trời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Sau-lơ: người làm theo lòng con người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Đa-vít: người làm theo lòng Đức Chúa Trời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Chg 1 - 3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Chg 4 -7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Chg 8-30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Chg. 31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Key Verse</a:t>
            </a:r>
          </a:p>
        </p:txBody>
      </p:sp>
      <p:sp>
        <p:nvSpPr>
          <p:cNvPr id="20482" name="Rectangle 14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gradFill rotWithShape="0">
            <a:gsLst>
              <a:gs pos="0">
                <a:srgbClr val="00644B"/>
              </a:gs>
              <a:gs pos="100000">
                <a:srgbClr val="002E2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3" name="Picture 4" descr="j02376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18288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WordArt 7"/>
          <p:cNvSpPr>
            <a:spLocks noChangeArrowheads="1" noChangeShapeType="1" noTextEdit="1"/>
          </p:cNvSpPr>
          <p:nvPr/>
        </p:nvSpPr>
        <p:spPr bwMode="auto">
          <a:xfrm>
            <a:off x="3733800" y="1600200"/>
            <a:ext cx="35814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Impact"/>
                <a:ea typeface="Impact"/>
                <a:cs typeface="Impact"/>
              </a:rPr>
              <a:t>1 Sam 8:5</a:t>
            </a:r>
          </a:p>
        </p:txBody>
      </p:sp>
      <p:pic>
        <p:nvPicPr>
          <p:cNvPr id="59401" name="Picture 9" descr="DIA-Jan-2000-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647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609600" y="5029200"/>
            <a:ext cx="7010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l">
              <a:spcBef>
                <a:spcPct val="50000"/>
              </a:spcBef>
              <a:buFontTx/>
              <a:buChar char="–"/>
            </a:pPr>
            <a:r>
              <a:rPr lang="en-US">
                <a:solidFill>
                  <a:srgbClr val="6600CC"/>
                </a:solidFill>
              </a:rPr>
              <a:t> Chưa trưởng thành</a:t>
            </a:r>
          </a:p>
          <a:p>
            <a:pPr lvl="1" algn="l">
              <a:spcBef>
                <a:spcPct val="50000"/>
              </a:spcBef>
              <a:buFontTx/>
              <a:buChar char="–"/>
            </a:pPr>
            <a:r>
              <a:rPr lang="en-US">
                <a:solidFill>
                  <a:srgbClr val="6600CC"/>
                </a:solidFill>
              </a:rPr>
              <a:t> Sai động cơ</a:t>
            </a:r>
          </a:p>
        </p:txBody>
      </p:sp>
      <p:sp>
        <p:nvSpPr>
          <p:cNvPr id="20487" name="WordArt 13"/>
          <p:cNvSpPr>
            <a:spLocks noChangeArrowheads="1" noChangeShapeType="1" noTextEdit="1"/>
          </p:cNvSpPr>
          <p:nvPr/>
        </p:nvSpPr>
        <p:spPr bwMode="auto">
          <a:xfrm>
            <a:off x="3048000" y="-76200"/>
            <a:ext cx="4953000" cy="1714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4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ea typeface="Arial"/>
                <a:cs typeface="Arial"/>
              </a:rPr>
              <a:t>câu then chốt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194</a:t>
            </a:r>
            <a:endParaRPr lang="en-US" sz="2400" b="0">
              <a:solidFill>
                <a:schemeClr val="bg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9" name="Rectangle 16"/>
          <p:cNvSpPr>
            <a:spLocks noChangeArrowheads="1"/>
          </p:cNvSpPr>
          <p:nvPr/>
        </p:nvSpPr>
        <p:spPr bwMode="auto">
          <a:xfrm>
            <a:off x="685800" y="2590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/>
              <a:t>Chúng ta cùng đọc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/>
              <a:t>Việc Israel đòi có một vua có phải là một ý đúng hay không?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/>
              <a:t>Tại sao đúng hoặc tại sao không?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animBg="1"/>
      <p:bldP spid="59404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7696200" y="6248400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/>
              <a:t>1 Sam 16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j0324658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524000"/>
            <a:ext cx="3048000" cy="3962400"/>
          </a:xfrm>
          <a:noFill/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371600" y="5715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Sau-lơ</a:t>
            </a: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5638800" y="56388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1800" b="0">
              <a:latin typeface="Arial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943600" y="5638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Đa-vít</a:t>
            </a:r>
          </a:p>
        </p:txBody>
      </p:sp>
      <p:pic>
        <p:nvPicPr>
          <p:cNvPr id="53255" name="Picture 7" descr="david-sm-2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9663" y="1981200"/>
            <a:ext cx="1943100" cy="3533775"/>
          </a:xfrm>
          <a:noFill/>
        </p:spPr>
      </p:pic>
      <p:pic>
        <p:nvPicPr>
          <p:cNvPr id="53257" name="Picture 9" descr="z2819">
            <a:hlinkClick r:id="rId4" tooltip="Formats: WMF, JPG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685800"/>
            <a:ext cx="15430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7" name="Group 14"/>
          <p:cNvGrpSpPr>
            <a:grpSpLocks/>
          </p:cNvGrpSpPr>
          <p:nvPr/>
        </p:nvGrpSpPr>
        <p:grpSpPr bwMode="auto">
          <a:xfrm>
            <a:off x="2057400" y="38100"/>
            <a:ext cx="4419600" cy="1562100"/>
            <a:chOff x="2064" y="120"/>
            <a:chExt cx="3120" cy="1176"/>
          </a:xfrm>
        </p:grpSpPr>
        <p:sp>
          <p:nvSpPr>
            <p:cNvPr id="51210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064" y="120"/>
              <a:ext cx="3120" cy="108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48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66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effectLst>
                    <a:outerShdw blurRad="63500"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1 Samuel</a:t>
              </a:r>
            </a:p>
          </p:txBody>
        </p:sp>
        <p:sp>
          <p:nvSpPr>
            <p:cNvPr id="51211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064" y="216"/>
              <a:ext cx="3120" cy="108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48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3399"/>
                      </a:gs>
                      <a:gs pos="100000">
                        <a:srgbClr val="3399FF"/>
                      </a:gs>
                    </a:gsLst>
                    <a:lin ang="5400000" scaled="1"/>
                  </a:gradFill>
                  <a:effectLst>
                    <a:outerShdw blurRad="63500"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1 Sa-mu-ên</a:t>
              </a:r>
            </a:p>
          </p:txBody>
        </p:sp>
      </p:grpSp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3352800"/>
            <a:ext cx="5603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utoUpdateAnimBg="0"/>
      <p:bldP spid="5325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1Sam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41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5181600" y="1809750"/>
            <a:ext cx="40386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buClr>
                <a:srgbClr val="CC0066"/>
              </a:buClr>
              <a:buFont typeface="Wingdings" charset="0"/>
              <a:buChar char="Ø"/>
            </a:pPr>
            <a:r>
              <a:rPr lang="en-US"/>
              <a:t> Con trai út của Gie-sê </a:t>
            </a:r>
          </a:p>
          <a:p>
            <a:pPr algn="l" eaLnBrk="1" hangingPunct="1">
              <a:buClr>
                <a:srgbClr val="CC0066"/>
              </a:buClr>
              <a:buFont typeface="Wingdings" charset="0"/>
              <a:buNone/>
            </a:pPr>
            <a:endParaRPr lang="en-US"/>
          </a:p>
          <a:p>
            <a:pPr algn="l" eaLnBrk="1" hangingPunct="1">
              <a:buClr>
                <a:srgbClr val="CC0066"/>
              </a:buClr>
              <a:buFont typeface="Wingdings" charset="0"/>
              <a:buChar char="Ø"/>
            </a:pPr>
            <a:r>
              <a:rPr lang="en-US"/>
              <a:t>Đẹp trai, mạnh mẽ, can đảm</a:t>
            </a:r>
          </a:p>
          <a:p>
            <a:pPr algn="l" eaLnBrk="1" hangingPunct="1">
              <a:buClr>
                <a:srgbClr val="CC0066"/>
              </a:buClr>
              <a:buFont typeface="Wingdings" charset="0"/>
              <a:buChar char="Ø"/>
            </a:pPr>
            <a:endParaRPr lang="en-US"/>
          </a:p>
          <a:p>
            <a:pPr algn="l" eaLnBrk="1" hangingPunct="1">
              <a:buClr>
                <a:srgbClr val="CC0066"/>
              </a:buClr>
              <a:buFont typeface="Wingdings" charset="0"/>
              <a:buChar char="Ø"/>
            </a:pPr>
            <a:r>
              <a:rPr lang="en-US"/>
              <a:t> Người chăn chiên chăn bầy chiên của cha mình</a:t>
            </a:r>
          </a:p>
          <a:p>
            <a:pPr algn="l" eaLnBrk="1" hangingPunct="1">
              <a:buClr>
                <a:srgbClr val="CC0066"/>
              </a:buClr>
              <a:buFont typeface="Wingdings" charset="0"/>
              <a:buChar char="Ø"/>
            </a:pPr>
            <a:endParaRPr lang="en-US"/>
          </a:p>
          <a:p>
            <a:pPr algn="l" eaLnBrk="1" hangingPunct="1">
              <a:buClr>
                <a:srgbClr val="CC0066"/>
              </a:buClr>
              <a:buFont typeface="Wingdings" charset="0"/>
              <a:buChar char="Ø"/>
            </a:pPr>
            <a:r>
              <a:rPr lang="en-US"/>
              <a:t> Khéo tay, nghệ sĩ ưu tú về đàn hạc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8096250" y="6491288"/>
            <a:ext cx="104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16</a:t>
            </a:r>
          </a:p>
        </p:txBody>
      </p:sp>
      <p:sp>
        <p:nvSpPr>
          <p:cNvPr id="52228" name="WordArt 5"/>
          <p:cNvSpPr>
            <a:spLocks noChangeArrowheads="1" noChangeShapeType="1" noTextEdit="1"/>
          </p:cNvSpPr>
          <p:nvPr/>
        </p:nvSpPr>
        <p:spPr bwMode="auto">
          <a:xfrm>
            <a:off x="5410200" y="238125"/>
            <a:ext cx="2438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 cap="sq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Đa-vít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019800" y="1905000"/>
            <a:ext cx="266700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charset="0"/>
              <a:buChar char="ü"/>
            </a:pPr>
            <a:r>
              <a:rPr lang="en-US"/>
              <a:t> được Chúa chọn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charset="0"/>
              <a:buChar char="ü"/>
            </a:pPr>
            <a:r>
              <a:rPr lang="en-US"/>
              <a:t> được xức dầu làm vua thứ 2 của Israel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charset="0"/>
              <a:buChar char="ü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Thánh Linh của Đức Chúa Trời ban năng quyền trên ông</a:t>
            </a:r>
            <a:endParaRPr lang="en-US"/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7620000" y="624522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16</a:t>
            </a:r>
          </a:p>
        </p:txBody>
      </p:sp>
      <p:pic>
        <p:nvPicPr>
          <p:cNvPr id="53251" name="Picture 4" descr="3_1Sam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4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WordArt 5"/>
          <p:cNvSpPr>
            <a:spLocks noChangeArrowheads="1" noChangeShapeType="1" noTextEdit="1"/>
          </p:cNvSpPr>
          <p:nvPr/>
        </p:nvSpPr>
        <p:spPr bwMode="auto">
          <a:xfrm>
            <a:off x="5867400" y="542925"/>
            <a:ext cx="2438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 cap="sq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Đa-vít</a:t>
            </a:r>
          </a:p>
        </p:txBody>
      </p:sp>
      <p:pic>
        <p:nvPicPr>
          <p:cNvPr id="21511" name="Picture 7" descr="king-crown-golde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"/>
            <a:ext cx="20574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ext Box 5"/>
          <p:cNvSpPr txBox="1">
            <a:spLocks noChangeArrowheads="1"/>
          </p:cNvSpPr>
          <p:nvPr/>
        </p:nvSpPr>
        <p:spPr bwMode="auto">
          <a:xfrm>
            <a:off x="1752600" y="5973763"/>
            <a:ext cx="585311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Bết-lê-hem:</a:t>
            </a:r>
            <a:r>
              <a:rPr lang="en-US" sz="2400" b="0"/>
              <a:t> Đa-vít được Sa-mu-ên xức dầu làm vua tại đây (1 Sam 16:13,15)</a:t>
            </a:r>
          </a:p>
        </p:txBody>
      </p:sp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8031163" y="6613525"/>
            <a:ext cx="1022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000" b="0"/>
              <a:t>Zondervan Atlas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2"/>
          <p:cNvSpPr txBox="1">
            <a:spLocks noChangeArrowheads="1"/>
          </p:cNvSpPr>
          <p:nvPr/>
        </p:nvSpPr>
        <p:spPr bwMode="auto">
          <a:xfrm>
            <a:off x="5486400" y="381000"/>
            <a:ext cx="29718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Đa-vít tại cung điện của vua</a:t>
            </a:r>
          </a:p>
          <a:p>
            <a:pPr algn="l" eaLnBrk="1" hangingPunct="1"/>
            <a:endParaRPr lang="en-US"/>
          </a:p>
        </p:txBody>
      </p:sp>
      <p:pic>
        <p:nvPicPr>
          <p:cNvPr id="55298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57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9"/>
          <p:cNvSpPr>
            <a:spLocks noChangeArrowheads="1"/>
          </p:cNvSpPr>
          <p:nvPr/>
        </p:nvSpPr>
        <p:spPr bwMode="auto">
          <a:xfrm>
            <a:off x="7620000" y="624522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16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410200" y="1752600"/>
            <a:ext cx="350520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>
                <a:solidFill>
                  <a:schemeClr val="accent2"/>
                </a:solidFill>
              </a:rPr>
              <a:t> Thánh Linh của Đức Chúa Trời lìa bỏ Sau-lơ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>
                <a:solidFill>
                  <a:schemeClr val="accent2"/>
                </a:solidFill>
              </a:rPr>
              <a:t> Một ác linh quấy rối ông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>
                <a:solidFill>
                  <a:schemeClr val="accent2"/>
                </a:solidFill>
              </a:rPr>
              <a:t> Đa-vít giải cứu ông bằng cách gãy đàn hạc giải khuây cho vua 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5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83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105400" y="565150"/>
            <a:ext cx="38100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Chiến thắng đầu tiên!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Đa-vít và Gô-li-át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Đa-vít thắng chỉ bằng một cái trành và viên đá</a:t>
            </a:r>
            <a:endParaRPr lang="en-US" sz="2400"/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8077200" y="624522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17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784850" y="4892675"/>
            <a:ext cx="2536825" cy="946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Đức Giê-hô-va ở cùng Đa-vít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410200" y="4079875"/>
            <a:ext cx="3317875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Đọc: </a:t>
            </a:r>
            <a:r>
              <a:rPr lang="en-US">
                <a:solidFill>
                  <a:srgbClr val="CC3300"/>
                </a:solidFill>
              </a:rPr>
              <a:t>1 Sam 17:45-47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1" grpId="0" animBg="1" autoUpdateAnimBg="0"/>
      <p:bldP spid="4102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562600" y="882650"/>
            <a:ext cx="27432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Bạn thân: </a:t>
            </a:r>
          </a:p>
          <a:p>
            <a:pPr eaLnBrk="1" hangingPunct="1"/>
            <a:r>
              <a:rPr lang="en-US" sz="3200"/>
              <a:t>Đa-vít và </a:t>
            </a:r>
          </a:p>
          <a:p>
            <a:pPr eaLnBrk="1" hangingPunct="1"/>
            <a:r>
              <a:rPr lang="en-US" sz="3200"/>
              <a:t>Giô-na-than</a:t>
            </a:r>
          </a:p>
          <a:p>
            <a:pPr eaLnBrk="1" hangingPunct="1"/>
            <a:endParaRPr lang="en-US" sz="1600" b="0"/>
          </a:p>
          <a:p>
            <a:pPr eaLnBrk="1" hangingPunct="1"/>
            <a:endParaRPr lang="en-US" sz="1400" b="0"/>
          </a:p>
          <a:p>
            <a:pPr eaLnBrk="1" hangingPunct="1"/>
            <a:r>
              <a:rPr lang="en-US" b="0"/>
              <a:t>Bước vào mối quan hệ giao ước</a:t>
            </a:r>
          </a:p>
          <a:p>
            <a:pPr eaLnBrk="1" hangingPunct="1"/>
            <a:endParaRPr lang="en-US" sz="1400" b="0"/>
          </a:p>
        </p:txBody>
      </p:sp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7620000" y="624522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18</a:t>
            </a:r>
          </a:p>
        </p:txBody>
      </p:sp>
      <p:pic>
        <p:nvPicPr>
          <p:cNvPr id="57347" name="Picture 4" descr="1Sam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5154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2"/>
          <p:cNvSpPr txBox="1">
            <a:spLocks noChangeArrowheads="1"/>
          </p:cNvSpPr>
          <p:nvPr/>
        </p:nvSpPr>
        <p:spPr bwMode="auto">
          <a:xfrm>
            <a:off x="5410200" y="349250"/>
            <a:ext cx="304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Sau-lơ trở nên ghen tị với Đa-vít</a:t>
            </a:r>
            <a:endParaRPr lang="en-US" b="0"/>
          </a:p>
        </p:txBody>
      </p:sp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7543800" y="6324600"/>
            <a:ext cx="146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18 - 19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953000" y="1143000"/>
            <a:ext cx="40005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0E68EC"/>
                </a:solidFill>
              </a:rPr>
              <a:t>U</a:t>
            </a:r>
            <a:r>
              <a:rPr lang="en-US" sz="6000">
                <a:solidFill>
                  <a:srgbClr val="0E68EC"/>
                </a:solidFill>
              </a:rPr>
              <a:t>y</a:t>
            </a:r>
            <a:r>
              <a:rPr lang="en-US" sz="3200">
                <a:solidFill>
                  <a:srgbClr val="0E68EC"/>
                </a:solidFill>
              </a:rPr>
              <a:t> </a:t>
            </a:r>
            <a:r>
              <a:rPr lang="en-US" sz="5400">
                <a:solidFill>
                  <a:srgbClr val="0E68EC"/>
                </a:solidFill>
              </a:rPr>
              <a:t>t</a:t>
            </a:r>
            <a:r>
              <a:rPr lang="en-US" sz="4800">
                <a:solidFill>
                  <a:srgbClr val="0E68EC"/>
                </a:solidFill>
              </a:rPr>
              <a:t>í</a:t>
            </a:r>
            <a:r>
              <a:rPr lang="en-US" sz="4000">
                <a:solidFill>
                  <a:srgbClr val="0E68EC"/>
                </a:solidFill>
              </a:rPr>
              <a:t>n</a:t>
            </a:r>
            <a:r>
              <a:rPr lang="en-US" sz="3200"/>
              <a:t> của Đa-vít </a:t>
            </a:r>
          </a:p>
        </p:txBody>
      </p:sp>
      <p:pic>
        <p:nvPicPr>
          <p:cNvPr id="8199" name="Picture 7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8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6400800" y="2209800"/>
            <a:ext cx="1295400" cy="1600200"/>
          </a:xfrm>
          <a:prstGeom prst="downArrow">
            <a:avLst>
              <a:gd name="adj1" fmla="val 50000"/>
              <a:gd name="adj2" fmla="val 30882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876800" y="3657600"/>
            <a:ext cx="4343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600">
                <a:solidFill>
                  <a:srgbClr val="FF0000"/>
                </a:solidFill>
              </a:rPr>
              <a:t>G</a:t>
            </a:r>
            <a:r>
              <a:rPr lang="en-US" sz="6000">
                <a:solidFill>
                  <a:srgbClr val="FF0000"/>
                </a:solidFill>
              </a:rPr>
              <a:t>a</a:t>
            </a:r>
            <a:r>
              <a:rPr lang="en-US" sz="5400">
                <a:solidFill>
                  <a:srgbClr val="FF0000"/>
                </a:solidFill>
              </a:rPr>
              <a:t>n</a:t>
            </a:r>
            <a:r>
              <a:rPr lang="en-US" sz="4800">
                <a:solidFill>
                  <a:srgbClr val="FF0000"/>
                </a:solidFill>
              </a:rPr>
              <a:t>h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4400">
                <a:solidFill>
                  <a:srgbClr val="FF0000"/>
                </a:solidFill>
              </a:rPr>
              <a:t>t</a:t>
            </a:r>
            <a:r>
              <a:rPr lang="en-US" sz="3600">
                <a:solidFill>
                  <a:srgbClr val="FF0000"/>
                </a:solidFill>
              </a:rPr>
              <a:t>ị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/>
              <a:t>của Sau-lơ</a:t>
            </a:r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800600" y="4799013"/>
            <a:ext cx="4376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/>
              <a:t>Vì vậy Sau-lơ cố </a:t>
            </a:r>
            <a:r>
              <a:rPr lang="en-US" sz="6000"/>
              <a:t>giết</a:t>
            </a:r>
            <a:r>
              <a:rPr lang="en-US" b="0"/>
              <a:t> </a:t>
            </a:r>
            <a:r>
              <a:rPr lang="en-US" sz="2400" b="0"/>
              <a:t>Đa-vít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051175" y="5791200"/>
            <a:ext cx="5940425" cy="5191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solidFill>
                  <a:schemeClr val="bg1"/>
                </a:solidFill>
              </a:rPr>
              <a:t>Chúa ở với Đa-vít nhưng từ bỏ Sau-lơ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200" grpId="0" animBg="1"/>
      <p:bldP spid="8201" grpId="0" autoUpdateAnimBg="0"/>
      <p:bldP spid="8202" grpId="0" autoUpdateAnimBg="0"/>
      <p:bldP spid="8203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4_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0DCDE"/>
              </a:clrFrom>
              <a:clrTo>
                <a:srgbClr val="E0DC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t="4602" r="2531"/>
          <a:stretch>
            <a:fillRect/>
          </a:stretch>
        </p:blipFill>
        <p:spPr bwMode="auto">
          <a:xfrm>
            <a:off x="0" y="152400"/>
            <a:ext cx="5105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5562600" y="700088"/>
            <a:ext cx="3429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Đa-vít lánh nạn</a:t>
            </a:r>
            <a:endParaRPr lang="en-US" sz="3200" b="0"/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7543800" y="6324600"/>
            <a:ext cx="146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18 - 19</a:t>
            </a:r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5715000" y="1752600"/>
            <a:ext cx="32385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Đa-vít được Mi-canh yêu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Nàng lừa dối cha (Sau-lơ) để giúp Đa-vít chạy trốn và khỏi bị Sau-lơ giết 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The Keys</a:t>
            </a:r>
          </a:p>
        </p:txBody>
      </p:sp>
      <p:sp>
        <p:nvSpPr>
          <p:cNvPr id="22530" name="Rectangle 9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gradFill rotWithShape="0">
            <a:gsLst>
              <a:gs pos="0">
                <a:srgbClr val="00644B"/>
              </a:gs>
              <a:gs pos="100000">
                <a:srgbClr val="002E2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2971800" cy="1905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5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Floral"/>
                <a:ea typeface="Floral"/>
                <a:cs typeface="Floral"/>
              </a:rPr>
              <a:t>từ</a:t>
            </a:r>
          </a:p>
        </p:txBody>
      </p:sp>
      <p:sp>
        <p:nvSpPr>
          <p:cNvPr id="22532" name="WordArt 6"/>
          <p:cNvSpPr>
            <a:spLocks noChangeArrowheads="1" noChangeShapeType="1" noTextEdit="1"/>
          </p:cNvSpPr>
          <p:nvPr/>
        </p:nvSpPr>
        <p:spPr bwMode="auto">
          <a:xfrm>
            <a:off x="4572000" y="4648200"/>
            <a:ext cx="3657600" cy="1905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5400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ea typeface="Arial"/>
                <a:cs typeface="Arial"/>
              </a:rPr>
              <a:t>Chuyển tiếp</a:t>
            </a:r>
          </a:p>
        </p:txBody>
      </p:sp>
      <p:pic>
        <p:nvPicPr>
          <p:cNvPr id="22533" name="Picture 8" descr="ke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428875"/>
            <a:ext cx="26193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194</a:t>
            </a:r>
            <a:endParaRPr lang="en-US" sz="2400" b="0">
              <a:solidFill>
                <a:schemeClr val="bg1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"/>
          <p:cNvSpPr txBox="1">
            <a:spLocks noChangeArrowheads="1"/>
          </p:cNvSpPr>
          <p:nvPr/>
        </p:nvSpPr>
        <p:spPr bwMode="auto">
          <a:xfrm>
            <a:off x="5638800" y="1752600"/>
            <a:ext cx="32766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FF3300"/>
                </a:solidFill>
              </a:rPr>
              <a:t>Đa-vít chạy trốn khỏi Sau-lơ</a:t>
            </a:r>
            <a:endParaRPr lang="en-US" sz="4800" b="0">
              <a:solidFill>
                <a:srgbClr val="FF3300"/>
              </a:solidFill>
            </a:endParaRPr>
          </a:p>
        </p:txBody>
      </p:sp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7924800" y="624840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23</a:t>
            </a:r>
          </a:p>
        </p:txBody>
      </p:sp>
      <p:pic>
        <p:nvPicPr>
          <p:cNvPr id="62467" name="Picture 5" descr="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5F7"/>
              </a:clrFrom>
              <a:clrTo>
                <a:srgbClr val="F9F5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-76200" y="5105400"/>
            <a:ext cx="929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Ở trên Ên-ghê-đi, nhìn qua hẽm núi từ tây sang đông và Biển Chết ở phía sau</a:t>
            </a:r>
          </a:p>
          <a:p>
            <a:pPr>
              <a:spcBef>
                <a:spcPct val="50000"/>
              </a:spcBef>
            </a:pPr>
            <a:r>
              <a:rPr lang="en-US"/>
              <a:t>Đây là nơi Đa-vít lánh nạn khỏi Sau-lơ (1 Sam 23:29; 24:1)</a:t>
            </a:r>
          </a:p>
        </p:txBody>
      </p:sp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8153400" y="6613525"/>
            <a:ext cx="1022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000" b="0"/>
              <a:t>Zondervan Atlas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2"/>
          <p:cNvSpPr txBox="1">
            <a:spLocks noChangeArrowheads="1"/>
          </p:cNvSpPr>
          <p:nvPr/>
        </p:nvSpPr>
        <p:spPr bwMode="auto">
          <a:xfrm>
            <a:off x="5181600" y="228600"/>
            <a:ext cx="3429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Đa-vít tha mạng của Sau-lơ</a:t>
            </a:r>
            <a:endParaRPr lang="en-US" sz="3600" b="0"/>
          </a:p>
        </p:txBody>
      </p:sp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7315200" y="6248400"/>
            <a:ext cx="156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24 &amp; 26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4876800" y="1524000"/>
            <a:ext cx="41148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Gọi Sau-lơ là </a:t>
            </a:r>
          </a:p>
          <a:p>
            <a:pPr eaLnBrk="1" hangingPunct="1"/>
            <a:r>
              <a:rPr lang="ja-JP" altLang="en-US"/>
              <a:t>“</a:t>
            </a:r>
            <a:r>
              <a:rPr lang="en-US" altLang="ja-JP"/>
              <a:t>người được xức dầu của Chúa</a:t>
            </a:r>
            <a:r>
              <a:rPr lang="ja-JP" altLang="en-US"/>
              <a:t>”</a:t>
            </a:r>
            <a:r>
              <a:rPr lang="en-US" altLang="ja-JP"/>
              <a:t> </a:t>
            </a:r>
          </a:p>
          <a:p>
            <a:pPr eaLnBrk="1" hangingPunct="1"/>
            <a:r>
              <a:rPr lang="en-US"/>
              <a:t>(7x trong chg. 24 &amp; 26)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Đa-vít tôn trọng người được xức dầu của ĐCT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Đa-vít tha mạng của Sau-lơ ngay cả khi ông ta tìm giết ông</a:t>
            </a:r>
          </a:p>
        </p:txBody>
      </p:sp>
      <p:pic>
        <p:nvPicPr>
          <p:cNvPr id="65540" name="Picture 6" descr="say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 b="40909"/>
          <a:stretch>
            <a:fillRect/>
          </a:stretch>
        </p:blipFill>
        <p:spPr bwMode="auto">
          <a:xfrm>
            <a:off x="0" y="990600"/>
            <a:ext cx="487680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4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7924800" y="624840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25</a:t>
            </a:r>
          </a:p>
        </p:txBody>
      </p:sp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2133600" y="381000"/>
            <a:ext cx="4648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Sa-mu-ên qua đời</a:t>
            </a:r>
            <a:endParaRPr lang="en-US" sz="6600" b="0">
              <a:solidFill>
                <a:srgbClr val="FF0000"/>
              </a:solidFill>
            </a:endParaRPr>
          </a:p>
        </p:txBody>
      </p:sp>
      <p:pic>
        <p:nvPicPr>
          <p:cNvPr id="67587" name="Picture 11" descr="j0238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0063"/>
            <a:ext cx="49530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7924800" y="624840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28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486400" y="381000"/>
            <a:ext cx="3429000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Cuối cùng của Sau-lơ!</a:t>
            </a:r>
          </a:p>
          <a:p>
            <a:pPr eaLnBrk="1" hangingPunct="1"/>
            <a:endParaRPr lang="en-US" sz="3200">
              <a:solidFill>
                <a:srgbClr val="008000"/>
              </a:solidFill>
            </a:endParaRPr>
          </a:p>
          <a:p>
            <a:pPr eaLnBrk="1" hangingPunct="1">
              <a:buFontTx/>
              <a:buChar char="-"/>
            </a:pPr>
            <a:r>
              <a:rPr lang="en-US">
                <a:solidFill>
                  <a:srgbClr val="008000"/>
                </a:solidFill>
              </a:rPr>
              <a:t> Quân Phi-li-tin đóng trại và Sau-lơ sợ hãi </a:t>
            </a:r>
          </a:p>
          <a:p>
            <a:pPr eaLnBrk="1" hangingPunct="1"/>
            <a:r>
              <a:rPr lang="en-US">
                <a:solidFill>
                  <a:srgbClr val="008000"/>
                </a:solidFill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>
                <a:solidFill>
                  <a:srgbClr val="008000"/>
                </a:solidFill>
              </a:rPr>
              <a:t> Cầu vấn Chúa để biết phải đối phó với  quân Phi-li-tin như thế nào</a:t>
            </a:r>
          </a:p>
          <a:p>
            <a:pPr eaLnBrk="1" hangingPunct="1"/>
            <a:endParaRPr lang="en-US">
              <a:solidFill>
                <a:srgbClr val="008000"/>
              </a:solidFill>
            </a:endParaRPr>
          </a:p>
          <a:p>
            <a:pPr eaLnBrk="1" hangingPunct="1"/>
            <a:r>
              <a:rPr lang="en-US">
                <a:solidFill>
                  <a:srgbClr val="008000"/>
                </a:solidFill>
              </a:rPr>
              <a:t>- Chúa đã nói gì?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" y="1371600"/>
            <a:ext cx="4876800" cy="4114800"/>
            <a:chOff x="3264" y="1152"/>
            <a:chExt cx="2051" cy="1961"/>
          </a:xfrm>
        </p:grpSpPr>
        <p:pic>
          <p:nvPicPr>
            <p:cNvPr id="68613" name="Picture 9" descr="no-sig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152"/>
              <a:ext cx="2051" cy="1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648" y="1434"/>
              <a:ext cx="1344" cy="135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r>
                <a:rPr lang="en-US" sz="3600" kern="10">
                  <a:ln w="9525" cap="sq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3366"/>
                  </a:solidFill>
                  <a:latin typeface="Arial Black"/>
                  <a:ea typeface="Arial Black"/>
                  <a:cs typeface="Arial Black"/>
                </a:rPr>
                <a:t>Reply</a:t>
              </a:r>
            </a:p>
          </p:txBody>
        </p:sp>
      </p:grp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3429000" y="609600"/>
            <a:ext cx="525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Sau-lơ cầu hỏi đồng bóng</a:t>
            </a:r>
          </a:p>
        </p:txBody>
      </p:sp>
      <p:pic>
        <p:nvPicPr>
          <p:cNvPr id="141315" name="Picture 3" descr="j02399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40370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7924800" y="624840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28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5029200" y="1828800"/>
            <a:ext cx="3429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8000"/>
                </a:solidFill>
              </a:rPr>
              <a:t>Không cưỡng nổi việc thờ hình tượng</a:t>
            </a:r>
          </a:p>
          <a:p>
            <a:pPr eaLnBrk="1" hangingPunct="1"/>
            <a:endParaRPr lang="en-US" sz="3600">
              <a:solidFill>
                <a:srgbClr val="008000"/>
              </a:solidFill>
            </a:endParaRPr>
          </a:p>
          <a:p>
            <a:pPr eaLnBrk="1" hangingPunct="1"/>
            <a:r>
              <a:rPr lang="en-US" sz="3600">
                <a:solidFill>
                  <a:srgbClr val="008000"/>
                </a:solidFill>
              </a:rPr>
              <a:t>Không vâng lời Chúa!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utoUpdateAnimBg="0"/>
      <p:bldP spid="14131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ChangeArrowheads="1"/>
          </p:cNvSpPr>
          <p:nvPr/>
        </p:nvSpPr>
        <p:spPr bwMode="auto">
          <a:xfrm>
            <a:off x="7924800" y="624840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30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6019800" y="1724025"/>
            <a:ext cx="2819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8000"/>
                </a:solidFill>
              </a:rPr>
              <a:t>Tìm kiếm </a:t>
            </a:r>
            <a:r>
              <a:rPr lang="en-US" sz="3200">
                <a:solidFill>
                  <a:srgbClr val="0033CC"/>
                </a:solidFill>
              </a:rPr>
              <a:t>sức mạnh nơi Đức Giê-hô-va</a:t>
            </a:r>
            <a:r>
              <a:rPr lang="en-US" sz="3200">
                <a:solidFill>
                  <a:srgbClr val="008000"/>
                </a:solidFill>
              </a:rPr>
              <a:t> tiếp tục theo đuổi và vâng lời Ngài trong việc mình đảm đương</a:t>
            </a:r>
          </a:p>
        </p:txBody>
      </p:sp>
      <p:sp>
        <p:nvSpPr>
          <p:cNvPr id="70659" name="WordArt 10"/>
          <p:cNvSpPr>
            <a:spLocks noChangeArrowheads="1" noChangeShapeType="1" noTextEdit="1"/>
          </p:cNvSpPr>
          <p:nvPr/>
        </p:nvSpPr>
        <p:spPr bwMode="auto">
          <a:xfrm>
            <a:off x="685800" y="500063"/>
            <a:ext cx="6781800" cy="11763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 cap="sq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Arial"/>
                <a:ea typeface="Arial"/>
                <a:cs typeface="Arial"/>
              </a:rPr>
              <a:t>Còn Đa-vít thì sao ?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200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2849563" y="1219200"/>
            <a:ext cx="5821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Người Phi-li-tin giết các con trai của Sau-lơ</a:t>
            </a:r>
          </a:p>
        </p:txBody>
      </p:sp>
      <p:pic>
        <p:nvPicPr>
          <p:cNvPr id="142339" name="Picture 3" descr="j02016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7000"/>
            <a:ext cx="38100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7924800" y="6248400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1 Sam 31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2611438" y="130175"/>
            <a:ext cx="5846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Bi kịch cuối cùng của Sau-lơ </a:t>
            </a:r>
          </a:p>
        </p:txBody>
      </p:sp>
      <p:pic>
        <p:nvPicPr>
          <p:cNvPr id="142344" name="Picture 8" descr="spea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524000"/>
            <a:ext cx="19081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0" descr="spea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1101725" y="3429000"/>
            <a:ext cx="2236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Sau-lơ tự vẫn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200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utoUpdateAnimBg="0"/>
      <p:bldP spid="142342" grpId="0" autoUpdateAnimBg="0"/>
      <p:bldP spid="142347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b="1">
                <a:latin typeface="Times New Roman" charset="0"/>
              </a:rPr>
              <a:t>Sau cái chết của Sau-lơ người dân Gia-be Ga-la-át can đảm lấy xác ông khỏi tường thành Bết-san.</a:t>
            </a: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4343400" y="4419600"/>
            <a:ext cx="44958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Về Gia-be Ga-la-át (hiện nay là vườn ô-liu, chưa được khai quật)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200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56" name="Group 48"/>
          <p:cNvGraphicFramePr>
            <a:graphicFrameLocks noGrp="1"/>
          </p:cNvGraphicFramePr>
          <p:nvPr/>
        </p:nvGraphicFramePr>
        <p:xfrm>
          <a:off x="76200" y="101600"/>
          <a:ext cx="8991600" cy="6680201"/>
        </p:xfrm>
        <a:graphic>
          <a:graphicData uri="http://schemas.openxmlformats.org/drawingml/2006/table">
            <a:tbl>
              <a:tblPr/>
              <a:tblGrid>
                <a:gridCol w="2006600"/>
                <a:gridCol w="2720975"/>
                <a:gridCol w="2097088"/>
                <a:gridCol w="2166937"/>
              </a:tblGrid>
              <a:tr h="4794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 Sa-mu-ên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Thần quyền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Chuyển tiếp từ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Sa-mu-ên đến Sau-lơ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Quân chủ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9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Chuyển tiếp từ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Sau-lơ đến Đa-vít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82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Sự ra đời và sự kêu gọi của Sa-mu-ên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Chức vụ của Sa-mu-ên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sự xức dầu Sa-lơ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làm vua Israel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Sau-lơ dấy lên và suy vong của Sau-lơ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Sự dấy lên của Đa-vít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9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Sự qua đời của Sau-lơ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4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Người theo lòng Đức Chúa Trời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Sau-lơ: người làm theo lòng con người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Đa-vít: người làm theo lòng Đức Chúa Trời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Sau-lơ: người làm theo lòng con người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Đa-vít: người làm theo lòng Đức Chúa Trời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Chg 1 - 3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Chg 4 -7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Chg 8 - 30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9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Chg 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45445" name="Text Box 37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3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gradFill rotWithShape="0">
            <a:gsLst>
              <a:gs pos="0">
                <a:srgbClr val="00644B"/>
              </a:gs>
              <a:gs pos="100000">
                <a:srgbClr val="002E2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0"/>
            <a:ext cx="2362200" cy="6858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CC0066"/>
                </a:solidFill>
                <a:latin typeface="Times New Roman" charset="0"/>
              </a:rPr>
              <a:t>    từ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685800" y="31242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600" b="0">
                <a:solidFill>
                  <a:srgbClr val="CC0066"/>
                </a:solidFill>
              </a:rPr>
              <a:t>      câu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98950" y="3048000"/>
            <a:ext cx="882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400">
                <a:solidFill>
                  <a:srgbClr val="6600CC"/>
                </a:solidFill>
              </a:rPr>
              <a:t>8:5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685800" y="38227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600" b="0">
                <a:solidFill>
                  <a:srgbClr val="CC0066"/>
                </a:solidFill>
              </a:rPr>
              <a:t>      nhân vật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685800" y="4646613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600" b="0">
                <a:solidFill>
                  <a:srgbClr val="CC0066"/>
                </a:solidFill>
              </a:rPr>
              <a:t>      nơi chốn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685800" y="5454650"/>
            <a:ext cx="1817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600" b="0">
                <a:solidFill>
                  <a:srgbClr val="CC0066"/>
                </a:solidFill>
              </a:rPr>
              <a:t> Tác giả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298950" y="3806825"/>
            <a:ext cx="4845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400">
                <a:solidFill>
                  <a:srgbClr val="6600CC"/>
                </a:solidFill>
              </a:rPr>
              <a:t>Sa-mu-ên, Sau-lơ, Đa-vít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4298950" y="4630738"/>
            <a:ext cx="457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400">
                <a:solidFill>
                  <a:srgbClr val="6600CC"/>
                </a:solidFill>
              </a:rPr>
              <a:t>Israel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4311650" y="5437188"/>
            <a:ext cx="460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400">
                <a:solidFill>
                  <a:srgbClr val="6600CC"/>
                </a:solidFill>
              </a:rPr>
              <a:t>Sa-mu-ên, Na-than, Gát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4267200" y="2312988"/>
            <a:ext cx="2427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400">
                <a:solidFill>
                  <a:srgbClr val="6600CC"/>
                </a:solidFill>
              </a:rPr>
              <a:t>Chuyển tiếp</a:t>
            </a:r>
          </a:p>
        </p:txBody>
      </p:sp>
      <p:pic>
        <p:nvPicPr>
          <p:cNvPr id="74767" name="Picture 15" descr="ke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6127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9" name="Picture 17" descr="ke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249613"/>
            <a:ext cx="6127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0" name="Picture 18" descr="ke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962400"/>
            <a:ext cx="6127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1" name="Picture 19" descr="ke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4773613"/>
            <a:ext cx="6127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895600" y="190500"/>
            <a:ext cx="4953000" cy="1866900"/>
            <a:chOff x="2064" y="120"/>
            <a:chExt cx="3120" cy="1176"/>
          </a:xfrm>
        </p:grpSpPr>
        <p:sp>
          <p:nvSpPr>
            <p:cNvPr id="23572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064" y="120"/>
              <a:ext cx="3120" cy="108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48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66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effectLst>
                    <a:outerShdw blurRad="63500"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1 Samuel</a:t>
              </a:r>
            </a:p>
          </p:txBody>
        </p:sp>
        <p:sp>
          <p:nvSpPr>
            <p:cNvPr id="23573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2064" y="216"/>
              <a:ext cx="3120" cy="108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48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3399"/>
                      </a:gs>
                      <a:gs pos="100000">
                        <a:srgbClr val="3399FF"/>
                      </a:gs>
                    </a:gsLst>
                    <a:lin ang="5400000" scaled="1"/>
                  </a:gradFill>
                  <a:effectLst>
                    <a:outerShdw blurRad="63500"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1 Samuel</a:t>
              </a:r>
            </a:p>
          </p:txBody>
        </p:sp>
      </p:grp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194</a:t>
            </a:r>
            <a:endParaRPr lang="en-US" sz="2400" b="0">
              <a:solidFill>
                <a:schemeClr val="bg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4778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685800"/>
          </a:xfrm>
          <a:effectLst>
            <a:outerShdw blurRad="63500"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CC66"/>
                </a:solidFill>
                <a:latin typeface="Times New Roman" charset="0"/>
                <a:cs typeface="+mj-cs"/>
              </a:rPr>
              <a:t>Các điểm then chốt của…</a:t>
            </a:r>
            <a:endParaRPr lang="en-US">
              <a:latin typeface="Times New Roman" charset="0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 autoUpdateAnimBg="0"/>
      <p:bldP spid="74756" grpId="0" autoUpdateAnimBg="0"/>
      <p:bldP spid="74757" grpId="0" autoUpdateAnimBg="0"/>
      <p:bldP spid="74758" grpId="0" autoUpdateAnimBg="0"/>
      <p:bldP spid="74759" grpId="0" autoUpdateAnimBg="0"/>
      <p:bldP spid="74760" grpId="0" autoUpdateAnimBg="0"/>
      <p:bldP spid="74761" grpId="0" autoUpdateAnimBg="0"/>
      <p:bldP spid="74762" grpId="0" autoUpdateAnimBg="0"/>
      <p:bldP spid="74763" grpId="0" autoUpdateAnimBg="0"/>
      <p:bldP spid="7476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152400"/>
            <a:ext cx="32004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 </a:t>
            </a:r>
            <a:r>
              <a:rPr lang="en-US" b="1">
                <a:solidFill>
                  <a:srgbClr val="003399"/>
                </a:solidFill>
                <a:latin typeface="Times New Roman" charset="0"/>
              </a:rPr>
              <a:t>Áp-dụng</a:t>
            </a:r>
            <a:r>
              <a:rPr lang="en-US">
                <a:latin typeface="Times New Roman" charset="0"/>
              </a:rPr>
              <a:t> </a:t>
            </a:r>
          </a:p>
        </p:txBody>
      </p:sp>
      <p:sp>
        <p:nvSpPr>
          <p:cNvPr id="116740" name="WordArt 4"/>
          <p:cNvSpPr>
            <a:spLocks noChangeArrowheads="1" noChangeShapeType="1" noTextEdit="1"/>
          </p:cNvSpPr>
          <p:nvPr/>
        </p:nvSpPr>
        <p:spPr bwMode="auto">
          <a:xfrm rot="250659">
            <a:off x="1447800" y="1905000"/>
            <a:ext cx="2743200" cy="1828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DEDA22"/>
                    </a:gs>
                  </a:gsLst>
                  <a:lin ang="5100000" scaled="1"/>
                </a:gradFill>
                <a:latin typeface="Floral"/>
                <a:ea typeface="Floral"/>
                <a:cs typeface="Floral"/>
              </a:rPr>
              <a:t>khởi đầu</a:t>
            </a:r>
          </a:p>
        </p:txBody>
      </p:sp>
      <p:sp>
        <p:nvSpPr>
          <p:cNvPr id="116741" name="WordArt 5"/>
          <p:cNvSpPr>
            <a:spLocks noChangeArrowheads="1" noChangeShapeType="1" noTextEdit="1"/>
          </p:cNvSpPr>
          <p:nvPr/>
        </p:nvSpPr>
        <p:spPr bwMode="auto">
          <a:xfrm>
            <a:off x="1524000" y="3733800"/>
            <a:ext cx="4343400" cy="1905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DEDA22"/>
                    </a:gs>
                  </a:gsLst>
                  <a:lin ang="5400000" scaled="1"/>
                </a:gradFill>
                <a:latin typeface="Floral"/>
                <a:ea typeface="Floral"/>
                <a:cs typeface="Floral"/>
              </a:rPr>
              <a:t>Kết thúc</a:t>
            </a:r>
          </a:p>
        </p:txBody>
      </p:sp>
      <p:pic>
        <p:nvPicPr>
          <p:cNvPr id="116743" name="Picture 7" descr="thumbsu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6FF"/>
              </a:clrFrom>
              <a:clrTo>
                <a:srgbClr val="FEF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3962400"/>
            <a:ext cx="13970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8" descr="j02381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52400"/>
            <a:ext cx="2108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5" name="WordArt 9"/>
          <p:cNvSpPr>
            <a:spLocks noChangeArrowheads="1" noChangeShapeType="1" noTextEdit="1"/>
          </p:cNvSpPr>
          <p:nvPr/>
        </p:nvSpPr>
        <p:spPr bwMode="auto">
          <a:xfrm rot="-189989">
            <a:off x="4572000" y="1371600"/>
            <a:ext cx="2438400" cy="11795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EDA22"/>
                    </a:gs>
                    <a:gs pos="100000">
                      <a:srgbClr val="FF0000"/>
                    </a:gs>
                  </a:gsLst>
                  <a:lin ang="16380000" scaled="1"/>
                </a:gradFill>
                <a:latin typeface="Times New Roman"/>
                <a:ea typeface="Times New Roman"/>
                <a:cs typeface="Times New Roman"/>
              </a:rPr>
              <a:t>đúng</a:t>
            </a:r>
          </a:p>
        </p:txBody>
      </p:sp>
      <p:sp>
        <p:nvSpPr>
          <p:cNvPr id="116746" name="WordArt 10"/>
          <p:cNvSpPr>
            <a:spLocks noChangeArrowheads="1" noChangeShapeType="1" noTextEdit="1"/>
          </p:cNvSpPr>
          <p:nvPr/>
        </p:nvSpPr>
        <p:spPr bwMode="auto">
          <a:xfrm>
            <a:off x="6096000" y="3124200"/>
            <a:ext cx="23622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DEDA2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hay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1084263" y="5867400"/>
            <a:ext cx="6916737" cy="8239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bg1"/>
                </a:solidFill>
                <a:latin typeface="Britannic Bold" charset="0"/>
              </a:rPr>
              <a:t>Là người theo lòng </a:t>
            </a:r>
            <a:r>
              <a:rPr lang="en-US" sz="4800">
                <a:solidFill>
                  <a:srgbClr val="0000FF"/>
                </a:solidFill>
                <a:latin typeface="Britannic Bold" charset="0"/>
              </a:rPr>
              <a:t>ĐCT</a:t>
            </a:r>
            <a:r>
              <a:rPr lang="en-US" sz="2400">
                <a:solidFill>
                  <a:srgbClr val="0000FF"/>
                </a:solidFill>
                <a:latin typeface="Britannic Bold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Britannic Bold" charset="0"/>
              </a:rPr>
              <a:t>qua </a:t>
            </a:r>
            <a:r>
              <a:rPr lang="en-US" sz="3600">
                <a:solidFill>
                  <a:srgbClr val="0000FF"/>
                </a:solidFill>
                <a:latin typeface="Britannic Bold" charset="0"/>
              </a:rPr>
              <a:t>vâng lời </a:t>
            </a:r>
          </a:p>
        </p:txBody>
      </p:sp>
      <p:pic>
        <p:nvPicPr>
          <p:cNvPr id="116748" name="Picture 12" descr="thumbsu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6FF"/>
              </a:clrFrom>
              <a:clrTo>
                <a:srgbClr val="FEF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0"/>
            <a:ext cx="13970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nimBg="1"/>
      <p:bldP spid="116741" grpId="0" animBg="1"/>
      <p:bldP spid="116745" grpId="0" animBg="1"/>
      <p:bldP spid="116746" grpId="0" animBg="1"/>
      <p:bldP spid="116747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j03246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04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4343400" y="762000"/>
            <a:ext cx="38862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Tahoma"/>
                <a:ea typeface="Tahoma"/>
                <a:cs typeface="Tahoma"/>
              </a:rPr>
              <a:t>Ông đã khởi đầu như thế nào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5207000" y="2636838"/>
            <a:ext cx="2684463" cy="2239962"/>
          </a:xfrm>
          <a:prstGeom prst="rect">
            <a:avLst/>
          </a:prstGeom>
          <a:noFill/>
          <a:ln w="12700" cap="sq">
            <a:solidFill>
              <a:srgbClr val="3366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u="sng">
                <a:cs typeface="Times New Roman" charset="0"/>
              </a:rPr>
              <a:t>Thuộc thể (9:2):</a:t>
            </a:r>
          </a:p>
          <a:p>
            <a:pPr algn="l" eaLnBrk="1" hangingPunct="1"/>
            <a:endParaRPr lang="en-US">
              <a:cs typeface="Times New Roman" charset="0"/>
            </a:endParaRPr>
          </a:p>
          <a:p>
            <a:pPr algn="l" eaLnBrk="1" hangingPunct="1"/>
            <a:r>
              <a:rPr lang="en-US">
                <a:cs typeface="Times New Roman" charset="0"/>
              </a:rPr>
              <a:t>Trẻ</a:t>
            </a:r>
          </a:p>
          <a:p>
            <a:pPr algn="l" eaLnBrk="1" hangingPunct="1"/>
            <a:r>
              <a:rPr lang="en-US">
                <a:cs typeface="Times New Roman" charset="0"/>
              </a:rPr>
              <a:t>Có ấn tượng tốt </a:t>
            </a:r>
          </a:p>
          <a:p>
            <a:pPr algn="l" eaLnBrk="1" hangingPunct="1"/>
            <a:r>
              <a:rPr lang="en-US">
                <a:cs typeface="Times New Roman" charset="0"/>
              </a:rPr>
              <a:t>Cao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4267200" y="5181600"/>
            <a:ext cx="432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CC0066"/>
                </a:solidFill>
              </a:rPr>
              <a:t>Q:  là những lợi thế hay không?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4267200" y="5562600"/>
            <a:ext cx="281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CC0066"/>
                </a:solidFill>
              </a:rPr>
              <a:t>A:  là những lợi thế!</a:t>
            </a:r>
          </a:p>
        </p:txBody>
      </p:sp>
      <p:pic>
        <p:nvPicPr>
          <p:cNvPr id="90126" name="Picture 14" descr="thumbsup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6FF"/>
              </a:clrFrom>
              <a:clrTo>
                <a:srgbClr val="FEF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15000"/>
            <a:ext cx="7794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208</a:t>
            </a:r>
          </a:p>
        </p:txBody>
      </p:sp>
      <p:sp>
        <p:nvSpPr>
          <p:cNvPr id="90130" name="WordArt 18"/>
          <p:cNvSpPr>
            <a:spLocks noChangeArrowheads="1" noChangeShapeType="1" noTextEdit="1"/>
          </p:cNvSpPr>
          <p:nvPr/>
        </p:nvSpPr>
        <p:spPr bwMode="auto">
          <a:xfrm>
            <a:off x="1371600" y="457200"/>
            <a:ext cx="19050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Floral"/>
                <a:ea typeface="Floral"/>
                <a:cs typeface="Floral"/>
              </a:rPr>
              <a:t>Sau-lơ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animBg="1"/>
      <p:bldP spid="90120" grpId="0" animBg="1" autoUpdateAnimBg="0"/>
      <p:bldP spid="90122" grpId="0" autoUpdateAnimBg="0"/>
      <p:bldP spid="90125" grpId="0" autoUpdateAnimBg="0"/>
      <p:bldP spid="9013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j03246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04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Text Box 5"/>
          <p:cNvSpPr txBox="1">
            <a:spLocks noChangeArrowheads="1"/>
          </p:cNvSpPr>
          <p:nvPr/>
        </p:nvSpPr>
        <p:spPr bwMode="auto">
          <a:xfrm>
            <a:off x="5408613" y="2636838"/>
            <a:ext cx="2684462" cy="2239962"/>
          </a:xfrm>
          <a:prstGeom prst="rect">
            <a:avLst/>
          </a:prstGeom>
          <a:noFill/>
          <a:ln w="12700" cap="sq">
            <a:solidFill>
              <a:srgbClr val="3366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u="sng"/>
              <a:t>Thuộc thể (9:2):</a:t>
            </a:r>
          </a:p>
          <a:p>
            <a:pPr algn="l" eaLnBrk="1" hangingPunct="1"/>
            <a:endParaRPr lang="en-US"/>
          </a:p>
          <a:p>
            <a:pPr algn="l" eaLnBrk="1" hangingPunct="1"/>
            <a:r>
              <a:rPr lang="en-US"/>
              <a:t>Trẻ</a:t>
            </a:r>
          </a:p>
          <a:p>
            <a:pPr algn="l" eaLnBrk="1" hangingPunct="1"/>
            <a:r>
              <a:rPr lang="en-US"/>
              <a:t>Có ấn tượng tốt </a:t>
            </a:r>
          </a:p>
          <a:p>
            <a:pPr algn="l" eaLnBrk="1" hangingPunct="1"/>
            <a:r>
              <a:rPr lang="en-US"/>
              <a:t>Cao</a:t>
            </a:r>
          </a:p>
        </p:txBody>
      </p:sp>
      <p:pic>
        <p:nvPicPr>
          <p:cNvPr id="79875" name="Picture 8" descr="thumbsup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6FF"/>
              </a:clrFrom>
              <a:clrTo>
                <a:srgbClr val="FEF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97563"/>
            <a:ext cx="779463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209800" y="62484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FF3300"/>
                </a:solidFill>
              </a:rPr>
              <a:t>A: </a:t>
            </a:r>
            <a:r>
              <a:rPr lang="en-US" sz="2000">
                <a:solidFill>
                  <a:srgbClr val="FF3300"/>
                </a:solidFill>
              </a:rPr>
              <a:t>Cảm thấy không xứng đáng mặc dù có những lợi thế đó!!!</a:t>
            </a:r>
          </a:p>
        </p:txBody>
      </p:sp>
      <p:sp>
        <p:nvSpPr>
          <p:cNvPr id="79877" name="Rectangle 10"/>
          <p:cNvSpPr>
            <a:spLocks noChangeArrowheads="1"/>
          </p:cNvSpPr>
          <p:nvPr/>
        </p:nvSpPr>
        <p:spPr bwMode="auto">
          <a:xfrm>
            <a:off x="4343400" y="4875213"/>
            <a:ext cx="44196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12124C"/>
                </a:solidFill>
              </a:rPr>
              <a:t>Q: Ông phản ứng như thế nào khi Sa-mu-ên nói rằng ông sẽ là người lãnh đạo?</a:t>
            </a: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208</a:t>
            </a:r>
          </a:p>
        </p:txBody>
      </p:sp>
      <p:sp>
        <p:nvSpPr>
          <p:cNvPr id="157708" name="WordArt 12"/>
          <p:cNvSpPr>
            <a:spLocks noChangeArrowheads="1" noChangeShapeType="1" noTextEdit="1"/>
          </p:cNvSpPr>
          <p:nvPr/>
        </p:nvSpPr>
        <p:spPr bwMode="auto">
          <a:xfrm>
            <a:off x="4343400" y="762000"/>
            <a:ext cx="38862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Tahoma"/>
                <a:ea typeface="Tahoma"/>
                <a:cs typeface="Tahoma"/>
              </a:rPr>
              <a:t>Ông đã khởi đầu như thế nào</a:t>
            </a:r>
          </a:p>
        </p:txBody>
      </p:sp>
      <p:sp>
        <p:nvSpPr>
          <p:cNvPr id="157709" name="WordArt 13"/>
          <p:cNvSpPr>
            <a:spLocks noChangeArrowheads="1" noChangeShapeType="1" noTextEdit="1"/>
          </p:cNvSpPr>
          <p:nvPr/>
        </p:nvSpPr>
        <p:spPr bwMode="auto">
          <a:xfrm>
            <a:off x="1371600" y="457200"/>
            <a:ext cx="19050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Floral"/>
                <a:ea typeface="Floral"/>
                <a:cs typeface="Floral"/>
              </a:rPr>
              <a:t>Sau-lơ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5" grpId="0" autoUpdateAnimBg="0"/>
      <p:bldP spid="157708" grpId="0" animBg="1"/>
      <p:bldP spid="15770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3" descr="j03246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04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ext Box 6"/>
          <p:cNvSpPr txBox="1">
            <a:spLocks noChangeArrowheads="1"/>
          </p:cNvSpPr>
          <p:nvPr/>
        </p:nvSpPr>
        <p:spPr bwMode="auto">
          <a:xfrm>
            <a:off x="5791200" y="2514600"/>
            <a:ext cx="2590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cs typeface="Times New Roman" charset="0"/>
              </a:rPr>
              <a:t>Cảm thấy không đáng được tôn trọng, sợ địa vị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5181600" y="4876800"/>
            <a:ext cx="381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232B95"/>
                </a:solidFill>
              </a:rPr>
              <a:t>Đuổi quân thù thành công và cứu thành phố… Vương quyền được khẳng định!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208</a:t>
            </a:r>
          </a:p>
        </p:txBody>
      </p:sp>
      <p:sp>
        <p:nvSpPr>
          <p:cNvPr id="95243" name="WordArt 11"/>
          <p:cNvSpPr>
            <a:spLocks noChangeArrowheads="1" noChangeShapeType="1" noTextEdit="1"/>
          </p:cNvSpPr>
          <p:nvPr/>
        </p:nvSpPr>
        <p:spPr bwMode="auto">
          <a:xfrm>
            <a:off x="1371600" y="457200"/>
            <a:ext cx="19050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Floral"/>
                <a:ea typeface="Floral"/>
                <a:cs typeface="Floral"/>
              </a:rPr>
              <a:t>Sau-lơ</a:t>
            </a:r>
          </a:p>
        </p:txBody>
      </p:sp>
      <p:sp>
        <p:nvSpPr>
          <p:cNvPr id="95244" name="WordArt 12"/>
          <p:cNvSpPr>
            <a:spLocks noChangeArrowheads="1" noChangeShapeType="1" noTextEdit="1"/>
          </p:cNvSpPr>
          <p:nvPr/>
        </p:nvSpPr>
        <p:spPr bwMode="auto">
          <a:xfrm>
            <a:off x="4343400" y="762000"/>
            <a:ext cx="38862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Tahoma"/>
                <a:ea typeface="Tahoma"/>
                <a:cs typeface="Tahoma"/>
              </a:rPr>
              <a:t>Ông đã khởi đầu như thế nào</a:t>
            </a:r>
          </a:p>
        </p:txBody>
      </p:sp>
      <p:sp>
        <p:nvSpPr>
          <p:cNvPr id="95241" name="WordArt 9"/>
          <p:cNvSpPr>
            <a:spLocks noChangeArrowheads="1" noChangeShapeType="1" noTextEdit="1"/>
          </p:cNvSpPr>
          <p:nvPr/>
        </p:nvSpPr>
        <p:spPr bwMode="auto">
          <a:xfrm rot="-1235662">
            <a:off x="1330325" y="1511300"/>
            <a:ext cx="6610350" cy="3276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latin typeface="Tahoma"/>
                <a:ea typeface="Tahoma"/>
                <a:cs typeface="Tahoma"/>
              </a:rPr>
              <a:t>Cờ chiến thắng, Bước khởi đầu!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 autoUpdateAnimBg="0"/>
      <p:bldP spid="95243" grpId="0" animBg="1"/>
      <p:bldP spid="95244" grpId="0" animBg="1"/>
      <p:bldP spid="9524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j03246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04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WordArt 4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37338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Floral"/>
                <a:ea typeface="Floral"/>
                <a:cs typeface="Floral"/>
              </a:rPr>
              <a:t>ông tiếp tục như thế nào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482600" y="2514600"/>
            <a:ext cx="4546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u="sng">
                <a:cs typeface="Times New Roman" charset="0"/>
              </a:rPr>
              <a:t>Sự cố 1:</a:t>
            </a:r>
          </a:p>
          <a:p>
            <a:pPr algn="l" eaLnBrk="1" hangingPunct="1"/>
            <a:r>
              <a:rPr lang="en-US">
                <a:cs typeface="Times New Roman" charset="0"/>
              </a:rPr>
              <a:t>Ông không chờ Sa-mu-ên nhưng tự ý đi trước dâng của lễ cho Đức Giê-hô-va. </a:t>
            </a:r>
            <a:endParaRPr lang="en-US" sz="3200">
              <a:cs typeface="Times New Roman" charset="0"/>
            </a:endParaRPr>
          </a:p>
        </p:txBody>
      </p:sp>
      <p:pic>
        <p:nvPicPr>
          <p:cNvPr id="98313" name="Picture 9" descr="thumbsdow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6FF"/>
              </a:clrFrom>
              <a:clrTo>
                <a:srgbClr val="FEF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5668963"/>
            <a:ext cx="1027112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1676400" y="4800600"/>
            <a:ext cx="15811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/>
              <a:t>Đọc: </a:t>
            </a:r>
            <a:r>
              <a:rPr lang="en-US" sz="2400">
                <a:solidFill>
                  <a:srgbClr val="CC3300"/>
                </a:solidFill>
              </a:rPr>
              <a:t>13:12</a:t>
            </a: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533400" y="5562600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buFont typeface="Wingdings" charset="0"/>
              <a:buChar char="Ø"/>
            </a:pPr>
            <a:r>
              <a:rPr lang="en-US" sz="2400">
                <a:solidFill>
                  <a:srgbClr val="FF3300"/>
                </a:solidFill>
              </a:rPr>
              <a:t> Bất chấp Đức Chúa Trời </a:t>
            </a:r>
          </a:p>
          <a:p>
            <a:pPr algn="l" eaLnBrk="1" hangingPunct="1">
              <a:buFont typeface="Wingdings" charset="0"/>
              <a:buChar char="Ø"/>
            </a:pPr>
            <a:r>
              <a:rPr lang="en-US" sz="2400">
                <a:solidFill>
                  <a:srgbClr val="FF3300"/>
                </a:solidFill>
              </a:rPr>
              <a:t> Sợ con người</a:t>
            </a: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208</a:t>
            </a:r>
          </a:p>
        </p:txBody>
      </p:sp>
      <p:sp>
        <p:nvSpPr>
          <p:cNvPr id="98318" name="WordArt 14"/>
          <p:cNvSpPr>
            <a:spLocks noChangeArrowheads="1" noChangeShapeType="1" noTextEdit="1"/>
          </p:cNvSpPr>
          <p:nvPr/>
        </p:nvSpPr>
        <p:spPr bwMode="auto">
          <a:xfrm>
            <a:off x="6248400" y="533400"/>
            <a:ext cx="19050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Floral"/>
                <a:ea typeface="Floral"/>
                <a:cs typeface="Floral"/>
              </a:rPr>
              <a:t>Sau-lơ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utoUpdateAnimBg="0"/>
      <p:bldP spid="98315" grpId="0" animBg="1" autoUpdateAnimBg="0"/>
      <p:bldP spid="98316" grpId="0" autoUpdateAnimBg="0"/>
      <p:bldP spid="983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j03246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04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82600" y="2514600"/>
            <a:ext cx="4927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 u="sng">
                <a:cs typeface="Times New Roman" charset="0"/>
              </a:rPr>
              <a:t>Sự cố 2:</a:t>
            </a:r>
          </a:p>
          <a:p>
            <a:pPr algn="l" eaLnBrk="1" hangingPunct="1"/>
            <a:r>
              <a:rPr lang="en-US" sz="2400">
                <a:cs typeface="Times New Roman" charset="0"/>
              </a:rPr>
              <a:t>Đức Chúa Trời hứa cho Sau-lơ chiến thắng nhưng sau cuộc chiến ông chiếm chiến lợi phẩm cho mình</a:t>
            </a:r>
            <a:endParaRPr lang="en-US">
              <a:cs typeface="Times New Roman" charset="0"/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76200" y="5060950"/>
            <a:ext cx="7162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buFont typeface="Wingdings" charset="0"/>
              <a:buChar char="Ø"/>
            </a:pPr>
            <a:r>
              <a:rPr lang="en-US" sz="2400">
                <a:solidFill>
                  <a:srgbClr val="FF3300"/>
                </a:solidFill>
              </a:rPr>
              <a:t>  đổ trách nhiệm cho những người lính</a:t>
            </a:r>
          </a:p>
          <a:p>
            <a:pPr algn="l" eaLnBrk="1" hangingPunct="1">
              <a:buFont typeface="Wingdings" charset="0"/>
              <a:buChar char="Ø"/>
            </a:pPr>
            <a:r>
              <a:rPr lang="en-US" sz="2400">
                <a:solidFill>
                  <a:srgbClr val="FF3300"/>
                </a:solidFill>
              </a:rPr>
              <a:t>  một lần nữa ông vâng lời ĐCT (15:20)</a:t>
            </a:r>
          </a:p>
          <a:p>
            <a:pPr algn="l" eaLnBrk="1" hangingPunct="1">
              <a:buFont typeface="Wingdings" charset="0"/>
              <a:buChar char="Ø"/>
            </a:pPr>
            <a:r>
              <a:rPr lang="en-US" sz="2400">
                <a:solidFill>
                  <a:srgbClr val="FF3300"/>
                </a:solidFill>
              </a:rPr>
              <a:t>  tìm sự tôn trọng nơi con người (15:24, 25, 30)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3498850" y="4267200"/>
            <a:ext cx="19875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/>
              <a:t>Đọc: </a:t>
            </a:r>
            <a:r>
              <a:rPr lang="en-US" sz="2400">
                <a:solidFill>
                  <a:srgbClr val="CC3300"/>
                </a:solidFill>
              </a:rPr>
              <a:t>15:13-15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228600" y="42672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cs typeface="Times New Roman" charset="0"/>
              </a:rPr>
              <a:t>Lời biện hộ của ông: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208</a:t>
            </a:r>
          </a:p>
        </p:txBody>
      </p:sp>
      <p:sp>
        <p:nvSpPr>
          <p:cNvPr id="86023" name="WordArt 13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37338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Floral"/>
                <a:ea typeface="Floral"/>
                <a:cs typeface="Floral"/>
              </a:rPr>
              <a:t>ông tiếp tục như thế nào</a:t>
            </a:r>
          </a:p>
        </p:txBody>
      </p:sp>
      <p:sp>
        <p:nvSpPr>
          <p:cNvPr id="102414" name="WordArt 14"/>
          <p:cNvSpPr>
            <a:spLocks noChangeArrowheads="1" noChangeShapeType="1" noTextEdit="1"/>
          </p:cNvSpPr>
          <p:nvPr/>
        </p:nvSpPr>
        <p:spPr bwMode="auto">
          <a:xfrm>
            <a:off x="6248400" y="533400"/>
            <a:ext cx="19050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Floral"/>
                <a:ea typeface="Floral"/>
                <a:cs typeface="Floral"/>
              </a:rPr>
              <a:t>Sau-lơ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utoUpdateAnimBg="0"/>
      <p:bldP spid="102409" grpId="0" autoUpdateAnimBg="0"/>
      <p:bldP spid="102410" grpId="0" animBg="1" autoUpdateAnimBg="0"/>
      <p:bldP spid="102411" grpId="0" autoUpdateAnimBg="0"/>
      <p:bldP spid="1024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j03246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04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WordArt 4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41910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 cap="sq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9900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Tahoma"/>
                <a:ea typeface="Tahoma"/>
                <a:cs typeface="Tahoma"/>
              </a:rPr>
              <a:t>Những thói xấu không đổi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066800" y="2743200"/>
            <a:ext cx="3429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buFontTx/>
              <a:buAutoNum type="arabicPeriod"/>
            </a:pPr>
            <a:r>
              <a:rPr lang="en-US" sz="2400">
                <a:cs typeface="Times New Roman" charset="0"/>
              </a:rPr>
              <a:t>Thất bại trong việc vâng giữ mạng lệnh của Đức Chúa Trời</a:t>
            </a:r>
          </a:p>
          <a:p>
            <a:pPr algn="l" eaLnBrk="1" hangingPunct="1"/>
            <a:endParaRPr lang="en-US" sz="2400">
              <a:cs typeface="Times New Roman" charset="0"/>
            </a:endParaRPr>
          </a:p>
          <a:p>
            <a:pPr algn="l" eaLnBrk="1" hangingPunct="1"/>
            <a:r>
              <a:rPr lang="en-US" sz="2400">
                <a:cs typeface="Times New Roman" charset="0"/>
              </a:rPr>
              <a:t>2.   Quan tâm quá đáng về điều con người muốn</a:t>
            </a:r>
          </a:p>
        </p:txBody>
      </p:sp>
      <p:pic>
        <p:nvPicPr>
          <p:cNvPr id="103435" name="Picture 11" descr="thumbsdow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6FF"/>
              </a:clrFrom>
              <a:clrTo>
                <a:srgbClr val="FEF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1174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533400" y="57912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200">
                <a:solidFill>
                  <a:srgbClr val="FF0000"/>
                </a:solidFill>
              </a:rPr>
              <a:t>Bị Đức Giê-hô-va khước từ </a:t>
            </a:r>
            <a:r>
              <a:rPr lang="en-US" sz="3200" b="0">
                <a:solidFill>
                  <a:srgbClr val="008000"/>
                </a:solidFill>
              </a:rPr>
              <a:t>(1 Sam 15:23)</a:t>
            </a: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208</a:t>
            </a:r>
          </a:p>
        </p:txBody>
      </p:sp>
      <p:sp>
        <p:nvSpPr>
          <p:cNvPr id="103438" name="WordArt 14"/>
          <p:cNvSpPr>
            <a:spLocks noChangeArrowheads="1" noChangeShapeType="1" noTextEdit="1"/>
          </p:cNvSpPr>
          <p:nvPr/>
        </p:nvSpPr>
        <p:spPr bwMode="auto">
          <a:xfrm>
            <a:off x="6248400" y="533400"/>
            <a:ext cx="19050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Floral"/>
                <a:ea typeface="Floral"/>
                <a:cs typeface="Floral"/>
              </a:rPr>
              <a:t>Sau-lơ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34" grpId="0" autoUpdateAnimBg="0"/>
      <p:bldP spid="103436" grpId="0" autoUpdateAnimBg="0"/>
      <p:bldP spid="10343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WordArt 4"/>
          <p:cNvSpPr>
            <a:spLocks noChangeArrowheads="1" noChangeShapeType="1" noTextEdit="1"/>
          </p:cNvSpPr>
          <p:nvPr/>
        </p:nvSpPr>
        <p:spPr bwMode="auto">
          <a:xfrm>
            <a:off x="1252538" y="381000"/>
            <a:ext cx="30480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Floral"/>
                <a:ea typeface="Floral"/>
                <a:cs typeface="Floral"/>
              </a:rPr>
              <a:t>ông khởi đầu thế nào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277938" y="2636838"/>
            <a:ext cx="3213100" cy="2239962"/>
          </a:xfrm>
          <a:prstGeom prst="rect">
            <a:avLst/>
          </a:prstGeom>
          <a:noFill/>
          <a:ln w="12700" cap="sq">
            <a:solidFill>
              <a:srgbClr val="3366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u="sng">
                <a:cs typeface="Times New Roman" charset="0"/>
              </a:rPr>
              <a:t>Thuộc thể (16:12):</a:t>
            </a:r>
          </a:p>
          <a:p>
            <a:pPr algn="l" eaLnBrk="1" hangingPunct="1"/>
            <a:endParaRPr lang="en-US">
              <a:cs typeface="Times New Roman" charset="0"/>
            </a:endParaRPr>
          </a:p>
          <a:p>
            <a:pPr algn="l" eaLnBrk="1" hangingPunct="1">
              <a:buFontTx/>
              <a:buChar char="•"/>
            </a:pPr>
            <a:r>
              <a:rPr lang="en-US">
                <a:cs typeface="Times New Roman" charset="0"/>
              </a:rPr>
              <a:t>Hồng hào</a:t>
            </a:r>
          </a:p>
          <a:p>
            <a:pPr algn="l" eaLnBrk="1" hangingPunct="1">
              <a:buFontTx/>
              <a:buChar char="•"/>
            </a:pPr>
            <a:r>
              <a:rPr lang="en-US">
                <a:cs typeface="Times New Roman" charset="0"/>
              </a:rPr>
              <a:t>Vẻ ngoài tốt</a:t>
            </a:r>
          </a:p>
          <a:p>
            <a:pPr algn="l" eaLnBrk="1" hangingPunct="1">
              <a:buFontTx/>
              <a:buChar char="•"/>
            </a:pPr>
            <a:r>
              <a:rPr lang="en-US">
                <a:cs typeface="Times New Roman" charset="0"/>
              </a:rPr>
              <a:t>Những nét đẹp trai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338138" y="5181600"/>
            <a:ext cx="320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CC0066"/>
                </a:solidFill>
              </a:rPr>
              <a:t>Q:  Lợi thế hay không?</a:t>
            </a:r>
          </a:p>
        </p:txBody>
      </p:sp>
      <p:pic>
        <p:nvPicPr>
          <p:cNvPr id="89092" name="Picture 8" descr="z2819">
            <a:hlinkClick r:id="rId3" tooltip="Formats: WMF, JPG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028700"/>
            <a:ext cx="15430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WordArt 9"/>
          <p:cNvSpPr>
            <a:spLocks noChangeArrowheads="1" noChangeShapeType="1" noTextEdit="1"/>
          </p:cNvSpPr>
          <p:nvPr/>
        </p:nvSpPr>
        <p:spPr bwMode="auto">
          <a:xfrm>
            <a:off x="6629400" y="304800"/>
            <a:ext cx="1371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CC6600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Đa-vít</a:t>
            </a:r>
          </a:p>
        </p:txBody>
      </p:sp>
      <p:pic>
        <p:nvPicPr>
          <p:cNvPr id="120842" name="Picture 10" descr="david-sm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486025"/>
            <a:ext cx="19431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3857625"/>
            <a:ext cx="5603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6" name="Text Box 14"/>
          <p:cNvSpPr txBox="1">
            <a:spLocks noChangeArrowheads="1"/>
          </p:cNvSpPr>
          <p:nvPr/>
        </p:nvSpPr>
        <p:spPr bwMode="auto">
          <a:xfrm>
            <a:off x="338138" y="5562600"/>
            <a:ext cx="159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CC0066"/>
                </a:solidFill>
              </a:rPr>
              <a:t>A:  Lợi thế</a:t>
            </a:r>
          </a:p>
        </p:txBody>
      </p: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208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  <p:bldP spid="120837" grpId="0" animBg="1" autoUpdateAnimBg="0"/>
      <p:bldP spid="120838" grpId="0" autoUpdateAnimBg="0"/>
      <p:bldP spid="12084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6" descr="z2819">
            <a:hlinkClick r:id="rId3" tooltip="Formats: WMF, JPG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028700"/>
            <a:ext cx="15430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6" name="Picture 10" descr="david-sm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409825"/>
            <a:ext cx="19431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3781425"/>
            <a:ext cx="5603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1320800" y="2636838"/>
            <a:ext cx="3089275" cy="2239962"/>
          </a:xfrm>
          <a:prstGeom prst="rect">
            <a:avLst/>
          </a:prstGeom>
          <a:noFill/>
          <a:ln w="12700" cap="sq">
            <a:solidFill>
              <a:srgbClr val="3366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/>
              <a:t>Thuộc thể (16:12):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Hồng hào</a:t>
            </a:r>
          </a:p>
          <a:p>
            <a:pPr eaLnBrk="1" hangingPunct="1"/>
            <a:r>
              <a:rPr lang="en-US"/>
              <a:t>Vẻ ngoài tốt</a:t>
            </a:r>
          </a:p>
          <a:p>
            <a:pPr eaLnBrk="1" hangingPunct="1"/>
            <a:r>
              <a:rPr lang="en-US"/>
              <a:t>Những nét đẹp trai</a:t>
            </a:r>
            <a:endParaRPr lang="en-US">
              <a:cs typeface="Times New Roman" charset="0"/>
            </a:endParaRP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208</a:t>
            </a:r>
          </a:p>
        </p:txBody>
      </p:sp>
      <p:sp>
        <p:nvSpPr>
          <p:cNvPr id="147471" name="WordArt 15"/>
          <p:cNvSpPr>
            <a:spLocks noChangeArrowheads="1" noChangeShapeType="1" noTextEdit="1"/>
          </p:cNvSpPr>
          <p:nvPr/>
        </p:nvSpPr>
        <p:spPr bwMode="auto">
          <a:xfrm>
            <a:off x="1252538" y="381000"/>
            <a:ext cx="30480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Floral"/>
                <a:ea typeface="Floral"/>
                <a:cs typeface="Floral"/>
              </a:rPr>
              <a:t>ông khởi đầu thế nào</a:t>
            </a:r>
          </a:p>
        </p:txBody>
      </p:sp>
      <p:sp>
        <p:nvSpPr>
          <p:cNvPr id="91143" name="WordArt 16"/>
          <p:cNvSpPr>
            <a:spLocks noChangeArrowheads="1" noChangeShapeType="1" noTextEdit="1"/>
          </p:cNvSpPr>
          <p:nvPr/>
        </p:nvSpPr>
        <p:spPr bwMode="auto">
          <a:xfrm>
            <a:off x="6629400" y="304800"/>
            <a:ext cx="1371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CC6600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Đa-vít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8" grpId="0" animBg="1" autoUpdateAnimBg="0"/>
      <p:bldP spid="14747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762000" y="60198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200">
                <a:solidFill>
                  <a:srgbClr val="FF3300"/>
                </a:solidFill>
              </a:rPr>
              <a:t>Được Chúa xức dầu</a:t>
            </a:r>
          </a:p>
        </p:txBody>
      </p:sp>
      <p:pic>
        <p:nvPicPr>
          <p:cNvPr id="149508" name="Picture 4" descr="thumbsup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6FF"/>
              </a:clrFrom>
              <a:clrTo>
                <a:srgbClr val="FEF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5211763"/>
            <a:ext cx="121285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2438400"/>
            <a:ext cx="5257800" cy="3048000"/>
            <a:chOff x="384" y="1536"/>
            <a:chExt cx="3312" cy="1920"/>
          </a:xfrm>
        </p:grpSpPr>
        <p:sp>
          <p:nvSpPr>
            <p:cNvPr id="93195" name="Text Box 6"/>
            <p:cNvSpPr txBox="1">
              <a:spLocks noChangeArrowheads="1"/>
            </p:cNvSpPr>
            <p:nvPr/>
          </p:nvSpPr>
          <p:spPr bwMode="auto">
            <a:xfrm>
              <a:off x="720" y="2112"/>
              <a:ext cx="1455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400"/>
                <a:t>Đọc: </a:t>
              </a:r>
              <a:r>
                <a:rPr lang="en-US" sz="2400">
                  <a:solidFill>
                    <a:srgbClr val="CC3300"/>
                  </a:solidFill>
                </a:rPr>
                <a:t>16:12b - 13</a:t>
              </a:r>
            </a:p>
          </p:txBody>
        </p:sp>
        <p:sp>
          <p:nvSpPr>
            <p:cNvPr id="93196" name="Text Box 7"/>
            <p:cNvSpPr txBox="1">
              <a:spLocks noChangeArrowheads="1"/>
            </p:cNvSpPr>
            <p:nvPr/>
          </p:nvSpPr>
          <p:spPr bwMode="auto">
            <a:xfrm>
              <a:off x="432" y="1633"/>
              <a:ext cx="12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u="sng">
                  <a:cs typeface="Times New Roman" charset="0"/>
                </a:rPr>
                <a:t>Thuộc linh?</a:t>
              </a:r>
              <a:endParaRPr lang="en-US">
                <a:cs typeface="Times New Roman" charset="0"/>
              </a:endParaRPr>
            </a:p>
          </p:txBody>
        </p:sp>
        <p:sp>
          <p:nvSpPr>
            <p:cNvPr id="93197" name="Rectangle 8"/>
            <p:cNvSpPr>
              <a:spLocks noChangeArrowheads="1"/>
            </p:cNvSpPr>
            <p:nvPr/>
          </p:nvSpPr>
          <p:spPr bwMode="auto">
            <a:xfrm>
              <a:off x="672" y="2544"/>
              <a:ext cx="3024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buFontTx/>
                <a:buBlip>
                  <a:blip r:embed="rId7"/>
                </a:buBlip>
              </a:pPr>
              <a:r>
                <a:rPr lang="en-US" sz="2400">
                  <a:cs typeface="Times New Roman" charset="0"/>
                </a:rPr>
                <a:t>  </a:t>
              </a:r>
              <a:r>
                <a:rPr lang="en-US">
                  <a:cs typeface="Times New Roman" charset="0"/>
                </a:rPr>
                <a:t>Được Chúa chọn</a:t>
              </a:r>
            </a:p>
            <a:p>
              <a:pPr algn="l">
                <a:buFontTx/>
                <a:buBlip>
                  <a:blip r:embed="rId7"/>
                </a:buBlip>
              </a:pPr>
              <a:r>
                <a:rPr lang="en-US">
                  <a:cs typeface="Times New Roman" charset="0"/>
                </a:rPr>
                <a:t>  Được Thánh Linh của Chúa ban năng quyền</a:t>
              </a:r>
            </a:p>
          </p:txBody>
        </p:sp>
        <p:sp>
          <p:nvSpPr>
            <p:cNvPr id="93198" name="Rectangle 9"/>
            <p:cNvSpPr>
              <a:spLocks noChangeArrowheads="1"/>
            </p:cNvSpPr>
            <p:nvPr/>
          </p:nvSpPr>
          <p:spPr bwMode="auto">
            <a:xfrm>
              <a:off x="384" y="1536"/>
              <a:ext cx="2928" cy="1920"/>
            </a:xfrm>
            <a:prstGeom prst="rect">
              <a:avLst/>
            </a:prstGeom>
            <a:noFill/>
            <a:ln w="12700" cap="sq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3188" name="Picture 11" descr="z2819">
            <a:hlinkClick r:id="rId8" tooltip="Formats: WMF, JPG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028700"/>
            <a:ext cx="15430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8" name="Picture 14" descr="david-sm-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486025"/>
            <a:ext cx="19431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3857625"/>
            <a:ext cx="5603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208</a:t>
            </a:r>
          </a:p>
        </p:txBody>
      </p:sp>
      <p:sp>
        <p:nvSpPr>
          <p:cNvPr id="93192" name="WordArt 17"/>
          <p:cNvSpPr>
            <a:spLocks noChangeArrowheads="1" noChangeShapeType="1" noTextEdit="1"/>
          </p:cNvSpPr>
          <p:nvPr/>
        </p:nvSpPr>
        <p:spPr bwMode="auto">
          <a:xfrm>
            <a:off x="6629400" y="304800"/>
            <a:ext cx="1371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CC6600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Đa-vít</a:t>
            </a:r>
          </a:p>
        </p:txBody>
      </p:sp>
      <p:sp>
        <p:nvSpPr>
          <p:cNvPr id="149522" name="WordArt 18"/>
          <p:cNvSpPr>
            <a:spLocks noChangeArrowheads="1" noChangeShapeType="1" noTextEdit="1"/>
          </p:cNvSpPr>
          <p:nvPr/>
        </p:nvSpPr>
        <p:spPr bwMode="auto">
          <a:xfrm>
            <a:off x="1252538" y="381000"/>
            <a:ext cx="30480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Floral"/>
                <a:ea typeface="Floral"/>
                <a:cs typeface="Floral"/>
              </a:rPr>
              <a:t>ông khởi đầu thế nào</a:t>
            </a:r>
          </a:p>
        </p:txBody>
      </p:sp>
      <p:sp>
        <p:nvSpPr>
          <p:cNvPr id="149523" name="WordArt 19"/>
          <p:cNvSpPr>
            <a:spLocks noChangeArrowheads="1" noChangeShapeType="1" noTextEdit="1"/>
          </p:cNvSpPr>
          <p:nvPr/>
        </p:nvSpPr>
        <p:spPr bwMode="auto">
          <a:xfrm rot="-1235662">
            <a:off x="1330325" y="1511300"/>
            <a:ext cx="6610350" cy="3276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latin typeface="Tahoma"/>
                <a:ea typeface="Tahoma"/>
                <a:cs typeface="Tahoma"/>
              </a:rPr>
              <a:t>Cờ chiến thắng, Bước khởi đầu!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autoUpdateAnimBg="0"/>
      <p:bldP spid="149522" grpId="0" animBg="1"/>
      <p:bldP spid="1495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9"/>
          <p:cNvSpPr>
            <a:spLocks noGrp="1" noChangeArrowheads="1"/>
          </p:cNvSpPr>
          <p:nvPr>
            <p:ph type="title"/>
          </p:nvPr>
        </p:nvSpPr>
        <p:spPr>
          <a:xfrm>
            <a:off x="76200" y="6248400"/>
            <a:ext cx="5867400" cy="609600"/>
          </a:xfrm>
        </p:spPr>
        <p:txBody>
          <a:bodyPr/>
          <a:lstStyle/>
          <a:p>
            <a:pPr algn="l" eaLnBrk="1" hangingPunct="1"/>
            <a:r>
              <a:rPr lang="en-US" sz="2400" b="1">
                <a:latin typeface="Times New Roman" charset="0"/>
              </a:rPr>
              <a:t>Trải dài trong bao lâu</a:t>
            </a:r>
          </a:p>
        </p:txBody>
      </p:sp>
      <p:sp>
        <p:nvSpPr>
          <p:cNvPr id="24578" name="Rectangle 16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gradFill rotWithShape="0">
            <a:gsLst>
              <a:gs pos="0">
                <a:srgbClr val="00644B"/>
              </a:gs>
              <a:gs pos="100000">
                <a:srgbClr val="002E2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2971800" y="190500"/>
            <a:ext cx="4953000" cy="1714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4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Arial"/>
                <a:ea typeface="Arial"/>
                <a:cs typeface="Arial"/>
              </a:rPr>
              <a:t>Trải dài trong bao lâu</a:t>
            </a:r>
          </a:p>
        </p:txBody>
      </p:sp>
      <p:pic>
        <p:nvPicPr>
          <p:cNvPr id="65542" name="Picture 6" descr="j0290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19400"/>
            <a:ext cx="15240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 descr="j02544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1133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9" descr="j02298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16795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10" descr="j02324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38788"/>
            <a:ext cx="13335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2435225" y="3175000"/>
            <a:ext cx="4378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3333CC"/>
                </a:solidFill>
              </a:rPr>
              <a:t>Từ 1105 TC   ---   1011  TC.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2590800" y="4411663"/>
            <a:ext cx="4149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CC0099"/>
                </a:solidFill>
              </a:rPr>
              <a:t>Bắt đầu:</a:t>
            </a:r>
            <a:r>
              <a:rPr lang="en-US">
                <a:solidFill>
                  <a:srgbClr val="3333CC"/>
                </a:solidFill>
              </a:rPr>
              <a:t> Sa-mu-ên ra đời 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4648200" y="5105400"/>
            <a:ext cx="41767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CC0099"/>
                </a:solidFill>
              </a:rPr>
              <a:t>Chấm dứt:</a:t>
            </a:r>
            <a:r>
              <a:rPr lang="en-US">
                <a:solidFill>
                  <a:srgbClr val="3333CC"/>
                </a:solidFill>
              </a:rPr>
              <a:t> Sau-lơ qua đời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194</a:t>
            </a:r>
            <a:endParaRPr lang="en-US" sz="2400" b="0">
              <a:solidFill>
                <a:schemeClr val="bg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588" name="Rectangle 18"/>
          <p:cNvSpPr>
            <a:spLocks noChangeArrowheads="1"/>
          </p:cNvSpPr>
          <p:nvPr/>
        </p:nvSpPr>
        <p:spPr bwMode="auto">
          <a:xfrm>
            <a:off x="2435225" y="1981200"/>
            <a:ext cx="320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1800">
                <a:solidFill>
                  <a:srgbClr val="3333CC"/>
                </a:solidFill>
              </a:rPr>
              <a:t>			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>
                <a:solidFill>
                  <a:srgbClr val="3333CC"/>
                </a:solidFill>
              </a:rPr>
              <a:t>94 năm</a:t>
            </a:r>
          </a:p>
        </p:txBody>
      </p:sp>
    </p:spTree>
  </p:cSld>
  <p:clrMapOvr>
    <a:masterClrMapping/>
  </p:clrMapOvr>
  <p:transition xmlns:p14="http://schemas.microsoft.com/office/powerpoint/2010/main">
    <p:comb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  <p:bldP spid="65547" grpId="0" autoUpdateAnimBg="0"/>
      <p:bldP spid="65548" grpId="0" autoUpdateAnimBg="0"/>
      <p:bldP spid="65549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482600" y="2514600"/>
            <a:ext cx="4546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 u="sng">
                <a:cs typeface="Times New Roman" charset="0"/>
              </a:rPr>
              <a:t>Đòi hỏi của Đức Chúa Trời</a:t>
            </a:r>
          </a:p>
          <a:p>
            <a:pPr algn="l" eaLnBrk="1" hangingPunct="1"/>
            <a:endParaRPr lang="en-US" sz="2400" u="sng">
              <a:cs typeface="Times New Roman" charset="0"/>
            </a:endParaRPr>
          </a:p>
          <a:p>
            <a:pPr algn="l" eaLnBrk="1" hangingPunct="1"/>
            <a:r>
              <a:rPr lang="en-US" sz="2400">
                <a:cs typeface="Times New Roman" charset="0"/>
              </a:rPr>
              <a:t>1 Sam 23:2</a:t>
            </a:r>
          </a:p>
          <a:p>
            <a:pPr algn="l" eaLnBrk="1" hangingPunct="1"/>
            <a:endParaRPr lang="en-US" sz="2400">
              <a:cs typeface="Times New Roman" charset="0"/>
            </a:endParaRPr>
          </a:p>
          <a:p>
            <a:pPr algn="l" eaLnBrk="1" hangingPunct="1"/>
            <a:r>
              <a:rPr lang="en-US" sz="2400">
                <a:cs typeface="Times New Roman" charset="0"/>
              </a:rPr>
              <a:t>1 Sam 23:4</a:t>
            </a:r>
          </a:p>
          <a:p>
            <a:pPr algn="l" eaLnBrk="1" hangingPunct="1"/>
            <a:endParaRPr lang="en-US" sz="2400">
              <a:cs typeface="Times New Roman" charset="0"/>
            </a:endParaRPr>
          </a:p>
          <a:p>
            <a:pPr algn="l" eaLnBrk="1" hangingPunct="1"/>
            <a:r>
              <a:rPr lang="en-US" sz="2400">
                <a:cs typeface="Times New Roman" charset="0"/>
              </a:rPr>
              <a:t>1 Sam 30:8</a:t>
            </a:r>
            <a:endParaRPr lang="en-US" sz="2400" u="sng">
              <a:cs typeface="Times New Roman" charset="0"/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1576388" y="5181600"/>
            <a:ext cx="13271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/>
              <a:t>Đọc </a:t>
            </a:r>
            <a:r>
              <a:rPr lang="en-US" sz="2400">
                <a:solidFill>
                  <a:srgbClr val="FF3300"/>
                </a:solidFill>
              </a:rPr>
              <a:t>30:8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609600" y="5791200"/>
            <a:ext cx="502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buFont typeface="Wingdings" charset="0"/>
              <a:buChar char="Ø"/>
            </a:pPr>
            <a:r>
              <a:rPr lang="en-US" sz="2400">
                <a:solidFill>
                  <a:srgbClr val="FF3300"/>
                </a:solidFill>
              </a:rPr>
              <a:t> Chúa trả lời những lời khẩn cầu của Đa-vít và ông </a:t>
            </a:r>
            <a:r>
              <a:rPr lang="en-US" sz="2400" u="sng">
                <a:solidFill>
                  <a:srgbClr val="FF3300"/>
                </a:solidFill>
              </a:rPr>
              <a:t>vâng lời</a:t>
            </a:r>
            <a:r>
              <a:rPr lang="en-US" sz="2400">
                <a:solidFill>
                  <a:srgbClr val="FF3300"/>
                </a:solidFill>
              </a:rPr>
              <a:t> Chúa</a:t>
            </a:r>
          </a:p>
        </p:txBody>
      </p:sp>
      <p:pic>
        <p:nvPicPr>
          <p:cNvPr id="94212" name="Picture 12" descr="z2819">
            <a:hlinkClick r:id="rId6" tooltip="Formats: WMF, JPG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028700"/>
            <a:ext cx="15430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8" name="Picture 14" descr="thumbsup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6FF"/>
              </a:clrFrom>
              <a:clrTo>
                <a:srgbClr val="FEF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64163"/>
            <a:ext cx="121285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9" name="Picture 15" descr="david-sm-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09825"/>
            <a:ext cx="19431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3781425"/>
            <a:ext cx="5603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208</a:t>
            </a:r>
          </a:p>
        </p:txBody>
      </p:sp>
      <p:sp>
        <p:nvSpPr>
          <p:cNvPr id="94217" name="WordArt 18"/>
          <p:cNvSpPr>
            <a:spLocks noChangeArrowheads="1" noChangeShapeType="1" noTextEdit="1"/>
          </p:cNvSpPr>
          <p:nvPr/>
        </p:nvSpPr>
        <p:spPr bwMode="auto">
          <a:xfrm>
            <a:off x="6629400" y="304800"/>
            <a:ext cx="1371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CC6600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Đa-vít</a:t>
            </a:r>
          </a:p>
        </p:txBody>
      </p:sp>
      <p:sp>
        <p:nvSpPr>
          <p:cNvPr id="94218" name="WordArt 19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37338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Floral"/>
                <a:ea typeface="Floral"/>
                <a:cs typeface="Floral"/>
              </a:rPr>
              <a:t>ông tiếp tục như thế nào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 build="p" autoUpdateAnimBg="0"/>
      <p:bldP spid="129031" grpId="0" animBg="1" autoUpdateAnimBg="0"/>
      <p:bldP spid="12903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457200" y="4953000"/>
            <a:ext cx="5867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buFont typeface="Wingdings" charset="0"/>
              <a:buChar char="Ø"/>
            </a:pPr>
            <a:r>
              <a:rPr lang="en-US" sz="2400">
                <a:solidFill>
                  <a:srgbClr val="FF3300"/>
                </a:solidFill>
              </a:rPr>
              <a:t>Đa-vít tôn trọng sự xức dầu của Sau-lơ </a:t>
            </a:r>
          </a:p>
          <a:p>
            <a:pPr algn="l" eaLnBrk="1" hangingPunct="1">
              <a:buFont typeface="Wingdings" charset="0"/>
              <a:buChar char="Ø"/>
            </a:pPr>
            <a:r>
              <a:rPr lang="en-US" sz="2400">
                <a:solidFill>
                  <a:srgbClr val="FF3300"/>
                </a:solidFill>
              </a:rPr>
              <a:t>Đa-vít </a:t>
            </a:r>
            <a:r>
              <a:rPr lang="en-US" sz="2400" u="sng">
                <a:solidFill>
                  <a:srgbClr val="FF3300"/>
                </a:solidFill>
              </a:rPr>
              <a:t>vâng giữ</a:t>
            </a:r>
            <a:r>
              <a:rPr lang="en-US" sz="2400">
                <a:solidFill>
                  <a:srgbClr val="FF3300"/>
                </a:solidFill>
              </a:rPr>
              <a:t> mạng lệnh của Đức Chúa Trời (Phục 1:17) và để việc phán xét Sau-lơ cho Đức Chúa Trời</a:t>
            </a:r>
          </a:p>
        </p:txBody>
      </p:sp>
      <p:sp>
        <p:nvSpPr>
          <p:cNvPr id="96258" name="Text Box 9"/>
          <p:cNvSpPr txBox="1">
            <a:spLocks noChangeArrowheads="1"/>
          </p:cNvSpPr>
          <p:nvPr/>
        </p:nvSpPr>
        <p:spPr bwMode="auto">
          <a:xfrm>
            <a:off x="482600" y="2514600"/>
            <a:ext cx="4546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 u="sng">
                <a:cs typeface="Times New Roman" charset="0"/>
              </a:rPr>
              <a:t>Tha mạng cho kẻ thù của mình</a:t>
            </a:r>
          </a:p>
          <a:p>
            <a:pPr algn="l" eaLnBrk="1" hangingPunct="1"/>
            <a:endParaRPr lang="en-US" sz="2400" u="sng">
              <a:cs typeface="Times New Roman" charset="0"/>
            </a:endParaRPr>
          </a:p>
          <a:p>
            <a:pPr algn="l" eaLnBrk="1" hangingPunct="1"/>
            <a:r>
              <a:rPr lang="en-US" sz="2400">
                <a:cs typeface="Times New Roman" charset="0"/>
              </a:rPr>
              <a:t>1 Sam 24:7 – 8</a:t>
            </a:r>
          </a:p>
          <a:p>
            <a:pPr algn="l" eaLnBrk="1" hangingPunct="1"/>
            <a:endParaRPr lang="en-US" sz="2400">
              <a:cs typeface="Times New Roman" charset="0"/>
            </a:endParaRPr>
          </a:p>
          <a:p>
            <a:pPr algn="l" eaLnBrk="1" hangingPunct="1"/>
            <a:r>
              <a:rPr lang="en-US" sz="2400">
                <a:cs typeface="Times New Roman" charset="0"/>
              </a:rPr>
              <a:t>1 Sam 26:9 – 10</a:t>
            </a:r>
            <a:endParaRPr lang="en-US" sz="2400" u="sng">
              <a:cs typeface="Times New Roman" charset="0"/>
            </a:endParaRPr>
          </a:p>
        </p:txBody>
      </p:sp>
      <p:pic>
        <p:nvPicPr>
          <p:cNvPr id="96259" name="Picture 11" descr="z2819">
            <a:hlinkClick r:id="rId4" tooltip="Formats: WMF, JPG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028700"/>
            <a:ext cx="15430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5" name="Picture 13" descr="david-sm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409825"/>
            <a:ext cx="19431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3781425"/>
            <a:ext cx="5603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208</a:t>
            </a:r>
          </a:p>
        </p:txBody>
      </p:sp>
      <p:sp>
        <p:nvSpPr>
          <p:cNvPr id="96263" name="WordArt 16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37338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Floral"/>
                <a:ea typeface="Floral"/>
                <a:cs typeface="Floral"/>
              </a:rPr>
              <a:t>ông tiếp tục như thế nào</a:t>
            </a:r>
          </a:p>
        </p:txBody>
      </p:sp>
      <p:sp>
        <p:nvSpPr>
          <p:cNvPr id="96264" name="WordArt 17"/>
          <p:cNvSpPr>
            <a:spLocks noChangeArrowheads="1" noChangeShapeType="1" noTextEdit="1"/>
          </p:cNvSpPr>
          <p:nvPr/>
        </p:nvSpPr>
        <p:spPr bwMode="auto">
          <a:xfrm>
            <a:off x="6629400" y="304800"/>
            <a:ext cx="1371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CC6600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Đa-vít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ChangeArrowheads="1"/>
          </p:cNvSpPr>
          <p:nvPr/>
        </p:nvSpPr>
        <p:spPr bwMode="auto">
          <a:xfrm>
            <a:off x="3352800" y="533400"/>
            <a:ext cx="5486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>
                <a:solidFill>
                  <a:srgbClr val="FF3300"/>
                </a:solidFill>
                <a:cs typeface="Times New Roman" charset="0"/>
              </a:rPr>
              <a:t>Nguyên tắc của ĐCT về tế lễ:</a:t>
            </a:r>
            <a:endParaRPr lang="en-US" sz="2400">
              <a:solidFill>
                <a:srgbClr val="FF3300"/>
              </a:solidFill>
              <a:cs typeface="Times New Roman" charset="0"/>
            </a:endParaRPr>
          </a:p>
        </p:txBody>
      </p:sp>
      <p:sp>
        <p:nvSpPr>
          <p:cNvPr id="133123" name="WordArt 3"/>
          <p:cNvSpPr>
            <a:spLocks noChangeArrowheads="1" noChangeShapeType="1" noTextEdit="1"/>
          </p:cNvSpPr>
          <p:nvPr/>
        </p:nvSpPr>
        <p:spPr bwMode="auto">
          <a:xfrm>
            <a:off x="762000" y="3048000"/>
            <a:ext cx="7458075" cy="17240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Floral"/>
                <a:ea typeface="Floral"/>
                <a:cs typeface="Floral"/>
              </a:rPr>
              <a:t>sự vâng lời tốt hơn của tế lễ </a:t>
            </a:r>
          </a:p>
        </p:txBody>
      </p:sp>
      <p:pic>
        <p:nvPicPr>
          <p:cNvPr id="98307" name="Picture 4" descr="Judges_Hamm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8003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6858000" y="5715000"/>
            <a:ext cx="1752600" cy="8318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</a:rPr>
              <a:t>1 Sam 15:22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WordArt 3"/>
          <p:cNvSpPr>
            <a:spLocks noChangeArrowheads="1" noChangeShapeType="1" noTextEdit="1"/>
          </p:cNvSpPr>
          <p:nvPr/>
        </p:nvSpPr>
        <p:spPr bwMode="auto">
          <a:xfrm>
            <a:off x="2286000" y="-228600"/>
            <a:ext cx="4724400" cy="1600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Bối cảnh ngày nay</a:t>
            </a:r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228600" y="1371600"/>
            <a:ext cx="8686800" cy="47894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cs typeface="Times New Roman" charset="0"/>
              </a:rPr>
              <a:t>Đức Chúa Trời </a:t>
            </a:r>
            <a:r>
              <a:rPr lang="en-US" u="sng">
                <a:cs typeface="Times New Roman" charset="0"/>
              </a:rPr>
              <a:t>không</a:t>
            </a:r>
            <a:r>
              <a:rPr lang="en-US">
                <a:cs typeface="Times New Roman" charset="0"/>
              </a:rPr>
              <a:t> muốn chúng ta dâng tế lễ cho Ngài nếu chúng ta </a:t>
            </a:r>
            <a:r>
              <a:rPr lang="en-US" u="sng">
                <a:cs typeface="Times New Roman" charset="0"/>
              </a:rPr>
              <a:t>không vâng giữ</a:t>
            </a:r>
            <a:r>
              <a:rPr lang="en-US">
                <a:cs typeface="Times New Roman" charset="0"/>
              </a:rPr>
              <a:t> mạng lệnh của Ngài.  Ví dụ:</a:t>
            </a:r>
            <a:br>
              <a:rPr lang="en-US">
                <a:cs typeface="Times New Roman" charset="0"/>
              </a:rPr>
            </a:br>
            <a:endParaRPr lang="en-US">
              <a:cs typeface="Times New Roman" charset="0"/>
            </a:endParaRPr>
          </a:p>
          <a:p>
            <a:pPr algn="l">
              <a:buFontTx/>
              <a:buChar char="•"/>
            </a:pPr>
            <a:r>
              <a:rPr lang="en-US">
                <a:cs typeface="Times New Roman" charset="0"/>
              </a:rPr>
              <a:t>Một người lãnh đạo hội thánh dâng thì giờ của mình để phục vụ một vài công tác trong hội thánh, nhưng </a:t>
            </a:r>
            <a:r>
              <a:rPr lang="en-US" u="sng">
                <a:cs typeface="Times New Roman" charset="0"/>
              </a:rPr>
              <a:t>không bày tỏ tình yêu thương</a:t>
            </a:r>
            <a:r>
              <a:rPr lang="en-US">
                <a:cs typeface="Times New Roman" charset="0"/>
              </a:rPr>
              <a:t> với vợ và con của mình. </a:t>
            </a:r>
          </a:p>
          <a:p>
            <a:pPr algn="l"/>
            <a:r>
              <a:rPr lang="en-US">
                <a:cs typeface="Times New Roman" charset="0"/>
              </a:rPr>
              <a:t/>
            </a:r>
            <a:br>
              <a:rPr lang="en-US">
                <a:cs typeface="Times New Roman" charset="0"/>
              </a:rPr>
            </a:br>
            <a:endParaRPr lang="en-US">
              <a:cs typeface="Times New Roman" charset="0"/>
            </a:endParaRPr>
          </a:p>
          <a:p>
            <a:pPr algn="l">
              <a:buFontTx/>
              <a:buChar char="•"/>
            </a:pPr>
            <a:r>
              <a:rPr lang="en-US">
                <a:cs typeface="Times New Roman" charset="0"/>
              </a:rPr>
              <a:t>Một giáo sĩ tổ chức các lớp môn đệ hóa mỗi tuần nhưng </a:t>
            </a:r>
            <a:r>
              <a:rPr lang="en-US" u="sng">
                <a:cs typeface="Times New Roman" charset="0"/>
              </a:rPr>
              <a:t>không tha thứ</a:t>
            </a:r>
            <a:r>
              <a:rPr lang="en-US">
                <a:cs typeface="Times New Roman" charset="0"/>
              </a:rPr>
              <a:t> cho người làm tổn thương mình.</a:t>
            </a:r>
            <a:endParaRPr lang="en-US"/>
          </a:p>
        </p:txBody>
      </p:sp>
      <p:pic>
        <p:nvPicPr>
          <p:cNvPr id="104454" name="Picture 6" descr="famil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3" b="18811"/>
          <a:stretch>
            <a:fillRect/>
          </a:stretch>
        </p:blipFill>
        <p:spPr bwMode="auto">
          <a:xfrm>
            <a:off x="4146550" y="3962400"/>
            <a:ext cx="33210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4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build="p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5486400" y="1981200"/>
            <a:ext cx="358140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3600">
              <a:cs typeface="Times New Roman" charset="0"/>
            </a:endParaRPr>
          </a:p>
          <a:p>
            <a:pPr algn="l"/>
            <a:r>
              <a:rPr lang="en-US">
                <a:solidFill>
                  <a:srgbClr val="0033CC"/>
                </a:solidFill>
                <a:cs typeface="Times New Roman" charset="0"/>
              </a:rPr>
              <a:t>Đức Chúa Trời yêu mến mối quan hệ với chúng ta</a:t>
            </a:r>
            <a:r>
              <a:rPr lang="en-US">
                <a:cs typeface="Times New Roman" charset="0"/>
              </a:rPr>
              <a:t> hơn bất cứ điều gì khác. </a:t>
            </a:r>
          </a:p>
          <a:p>
            <a:pPr algn="l"/>
            <a:r>
              <a:rPr lang="en-US">
                <a:cs typeface="Times New Roman" charset="0"/>
              </a:rPr>
              <a:t>Ngài không muốn chúng ta bận rộn làm việc trong khi mối quan hệ giữa chúng ta với Ngài không đúng. </a:t>
            </a:r>
            <a:endParaRPr lang="en-US" sz="4800"/>
          </a:p>
        </p:txBody>
      </p:sp>
      <p:pic>
        <p:nvPicPr>
          <p:cNvPr id="100354" name="Picture 4" descr="obedien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WordArt 5"/>
          <p:cNvSpPr>
            <a:spLocks noChangeArrowheads="1" noChangeShapeType="1" noTextEdit="1"/>
          </p:cNvSpPr>
          <p:nvPr/>
        </p:nvSpPr>
        <p:spPr bwMode="auto">
          <a:xfrm>
            <a:off x="4800600" y="609600"/>
            <a:ext cx="4038600" cy="1600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8000"/>
                </a:solidFill>
                <a:latin typeface="Arial"/>
                <a:ea typeface="Arial"/>
                <a:cs typeface="Arial"/>
              </a:rPr>
              <a:t>Vì sao sự vâng lời của chúng ta</a:t>
            </a:r>
          </a:p>
        </p:txBody>
      </p:sp>
      <p:sp>
        <p:nvSpPr>
          <p:cNvPr id="100356" name="WordArt 6"/>
          <p:cNvSpPr>
            <a:spLocks noChangeArrowheads="1" noChangeShapeType="1" noTextEdit="1"/>
          </p:cNvSpPr>
          <p:nvPr/>
        </p:nvSpPr>
        <p:spPr bwMode="auto">
          <a:xfrm>
            <a:off x="4876800" y="1447800"/>
            <a:ext cx="4038600" cy="152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8000"/>
                </a:solidFill>
                <a:latin typeface="Arial"/>
                <a:ea typeface="Arial"/>
                <a:cs typeface="Arial"/>
              </a:rPr>
              <a:t>là quan trọng với Đức Chúa Trời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819400" y="609600"/>
            <a:ext cx="3276600" cy="2530475"/>
            <a:chOff x="2064" y="816"/>
            <a:chExt cx="2064" cy="1594"/>
          </a:xfrm>
        </p:grpSpPr>
        <p:sp>
          <p:nvSpPr>
            <p:cNvPr id="101390" name="AutoShape 21"/>
            <p:cNvSpPr>
              <a:spLocks noChangeArrowheads="1"/>
            </p:cNvSpPr>
            <p:nvPr/>
          </p:nvSpPr>
          <p:spPr bwMode="auto">
            <a:xfrm>
              <a:off x="2064" y="816"/>
              <a:ext cx="2064" cy="1584"/>
            </a:xfrm>
            <a:prstGeom prst="chevron">
              <a:avLst>
                <a:gd name="adj" fmla="val 32576"/>
              </a:avLst>
            </a:prstGeom>
            <a:gradFill rotWithShape="0">
              <a:gsLst>
                <a:gs pos="0">
                  <a:srgbClr val="FFCC99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101391" name="Text Box 12"/>
            <p:cNvSpPr txBox="1">
              <a:spLocks noChangeArrowheads="1"/>
            </p:cNvSpPr>
            <p:nvPr/>
          </p:nvSpPr>
          <p:spPr bwMode="auto">
            <a:xfrm>
              <a:off x="2496" y="816"/>
              <a:ext cx="1306" cy="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Kiêu ngạo</a:t>
              </a:r>
            </a:p>
            <a:p>
              <a:pPr eaLnBrk="1" hangingPunct="1"/>
              <a:r>
                <a:rPr lang="en-US" sz="2000"/>
                <a:t>+ </a:t>
              </a:r>
            </a:p>
            <a:p>
              <a:pPr eaLnBrk="1" hangingPunct="1"/>
              <a:r>
                <a:rPr lang="en-US" sz="2000"/>
                <a:t>Quan tâm đến việc được tôn trọng </a:t>
              </a:r>
            </a:p>
            <a:p>
              <a:pPr eaLnBrk="1" hangingPunct="1"/>
              <a:r>
                <a:rPr lang="en-US" sz="2000"/>
                <a:t>+</a:t>
              </a:r>
            </a:p>
            <a:p>
              <a:pPr eaLnBrk="1" hangingPunct="1"/>
              <a:r>
                <a:rPr lang="en-US" sz="2000"/>
                <a:t>Vấn đề của cái tôi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81000" y="609600"/>
            <a:ext cx="3276600" cy="2514600"/>
            <a:chOff x="528" y="816"/>
            <a:chExt cx="2064" cy="1584"/>
          </a:xfrm>
        </p:grpSpPr>
        <p:sp>
          <p:nvSpPr>
            <p:cNvPr id="101388" name="AutoShape 7"/>
            <p:cNvSpPr>
              <a:spLocks noChangeArrowheads="1"/>
            </p:cNvSpPr>
            <p:nvPr/>
          </p:nvSpPr>
          <p:spPr bwMode="auto">
            <a:xfrm>
              <a:off x="528" y="816"/>
              <a:ext cx="2064" cy="1584"/>
            </a:xfrm>
            <a:prstGeom prst="homePlate">
              <a:avLst>
                <a:gd name="adj" fmla="val 32576"/>
              </a:avLst>
            </a:prstGeom>
            <a:gradFill rotWithShape="0">
              <a:gsLst>
                <a:gs pos="0">
                  <a:srgbClr val="99FF33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  <a:p>
              <a:endParaRPr lang="en-US" sz="2400"/>
            </a:p>
          </p:txBody>
        </p:sp>
        <p:sp>
          <p:nvSpPr>
            <p:cNvPr id="101389" name="Rectangle 22"/>
            <p:cNvSpPr>
              <a:spLocks noChangeArrowheads="1"/>
            </p:cNvSpPr>
            <p:nvPr/>
          </p:nvSpPr>
          <p:spPr bwMode="auto">
            <a:xfrm>
              <a:off x="576" y="816"/>
              <a:ext cx="1776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Khiêm nhường</a:t>
              </a:r>
              <a:br>
                <a:rPr lang="en-US" sz="2000"/>
              </a:br>
              <a:r>
                <a:rPr lang="en-US" sz="2000"/>
                <a:t>+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Cảm thấy không đáng được tôn trọng</a:t>
              </a:r>
              <a:br>
                <a:rPr lang="en-US" sz="2000"/>
              </a:br>
              <a:r>
                <a:rPr lang="en-US" sz="2000"/>
                <a:t>+</a:t>
              </a:r>
              <a:br>
                <a:rPr lang="en-US" sz="2000"/>
              </a:br>
              <a:r>
                <a:rPr lang="en-US" sz="2000"/>
                <a:t>Sợ nhận trách nhiệm của một vị vua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200400" y="3200400"/>
            <a:ext cx="5943600" cy="2590800"/>
            <a:chOff x="2016" y="2592"/>
            <a:chExt cx="3744" cy="1632"/>
          </a:xfrm>
        </p:grpSpPr>
        <p:sp>
          <p:nvSpPr>
            <p:cNvPr id="101386" name="AutoShape 25"/>
            <p:cNvSpPr>
              <a:spLocks noChangeArrowheads="1"/>
            </p:cNvSpPr>
            <p:nvPr/>
          </p:nvSpPr>
          <p:spPr bwMode="auto">
            <a:xfrm rot="1536918">
              <a:off x="2016" y="2592"/>
              <a:ext cx="3744" cy="1632"/>
            </a:xfrm>
            <a:prstGeom prst="irregularSeal2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3300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9" name="Rectangle 23"/>
            <p:cNvSpPr>
              <a:spLocks noChangeArrowheads="1"/>
            </p:cNvSpPr>
            <p:nvPr/>
          </p:nvSpPr>
          <p:spPr bwMode="auto">
            <a:xfrm rot="2124722">
              <a:off x="3264" y="3111"/>
              <a:ext cx="1056" cy="6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0066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Suy đồi </a:t>
              </a:r>
            </a:p>
            <a:p>
              <a:pPr algn="l"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0066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cá nhân</a:t>
              </a:r>
            </a:p>
          </p:txBody>
        </p:sp>
      </p:grpSp>
      <p:sp>
        <p:nvSpPr>
          <p:cNvPr id="106523" name="AutoShape 27"/>
          <p:cNvSpPr>
            <a:spLocks noChangeArrowheads="1"/>
          </p:cNvSpPr>
          <p:nvPr/>
        </p:nvSpPr>
        <p:spPr bwMode="auto">
          <a:xfrm>
            <a:off x="6248400" y="1371600"/>
            <a:ext cx="1219200" cy="2286000"/>
          </a:xfrm>
          <a:prstGeom prst="curvedLeftArrow">
            <a:avLst>
              <a:gd name="adj1" fmla="val 37500"/>
              <a:gd name="adj2" fmla="val 75000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533400" y="762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rgbClr val="6600CC"/>
                </a:solidFill>
              </a:rPr>
              <a:t>Khởi đầu đúng</a:t>
            </a:r>
          </a:p>
        </p:txBody>
      </p:sp>
      <p:sp>
        <p:nvSpPr>
          <p:cNvPr id="106528" name="Text Box 32"/>
          <p:cNvSpPr txBox="1">
            <a:spLocks noChangeArrowheads="1"/>
          </p:cNvSpPr>
          <p:nvPr/>
        </p:nvSpPr>
        <p:spPr bwMode="auto">
          <a:xfrm>
            <a:off x="1371600" y="41910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rgbClr val="6600CC"/>
                </a:solidFill>
              </a:rPr>
              <a:t>Kết thúc sai</a:t>
            </a:r>
          </a:p>
        </p:txBody>
      </p:sp>
      <p:sp>
        <p:nvSpPr>
          <p:cNvPr id="106529" name="Text Box 33"/>
          <p:cNvSpPr txBox="1">
            <a:spLocks noChangeArrowheads="1"/>
          </p:cNvSpPr>
          <p:nvPr/>
        </p:nvSpPr>
        <p:spPr bwMode="auto">
          <a:xfrm>
            <a:off x="485775" y="5699125"/>
            <a:ext cx="7743825" cy="10064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200">
                <a:solidFill>
                  <a:schemeClr val="bg1"/>
                </a:solidFill>
                <a:latin typeface="Britannic Bold" charset="0"/>
              </a:rPr>
              <a:t>Người đi theo lòng </a:t>
            </a:r>
            <a:r>
              <a:rPr lang="en-US" sz="6000">
                <a:solidFill>
                  <a:srgbClr val="000000"/>
                </a:solidFill>
                <a:latin typeface="Britannic Bold" charset="0"/>
              </a:rPr>
              <a:t>con người</a:t>
            </a:r>
            <a:endParaRPr lang="en-US" sz="3200">
              <a:solidFill>
                <a:schemeClr val="bg1"/>
              </a:solidFill>
              <a:latin typeface="Britannic Bold" charset="0"/>
            </a:endParaRPr>
          </a:p>
        </p:txBody>
      </p:sp>
      <p:sp>
        <p:nvSpPr>
          <p:cNvPr id="106532" name="Text Box 36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208</a:t>
            </a:r>
          </a:p>
        </p:txBody>
      </p:sp>
      <p:sp>
        <p:nvSpPr>
          <p:cNvPr id="106533" name="WordArt 37"/>
          <p:cNvSpPr>
            <a:spLocks noChangeArrowheads="1" noChangeShapeType="1" noTextEdit="1"/>
          </p:cNvSpPr>
          <p:nvPr/>
        </p:nvSpPr>
        <p:spPr bwMode="auto">
          <a:xfrm>
            <a:off x="6705600" y="533400"/>
            <a:ext cx="19050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Floral"/>
                <a:ea typeface="Floral"/>
                <a:cs typeface="Floral"/>
              </a:rPr>
              <a:t>Sau-lơ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3" grpId="0" animBg="1"/>
      <p:bldP spid="106527" grpId="0" autoUpdateAnimBg="0"/>
      <p:bldP spid="106528" grpId="0" autoUpdateAnimBg="0"/>
      <p:bldP spid="106529" grpId="0" animBg="1" autoUpdateAnimBg="0"/>
      <p:bldP spid="10653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819400" y="2895600"/>
            <a:ext cx="3276600" cy="2514600"/>
            <a:chOff x="1776" y="1824"/>
            <a:chExt cx="2064" cy="1584"/>
          </a:xfrm>
        </p:grpSpPr>
        <p:sp>
          <p:nvSpPr>
            <p:cNvPr id="103439" name="AutoShape 3"/>
            <p:cNvSpPr>
              <a:spLocks noChangeArrowheads="1"/>
            </p:cNvSpPr>
            <p:nvPr/>
          </p:nvSpPr>
          <p:spPr bwMode="auto">
            <a:xfrm>
              <a:off x="1776" y="1824"/>
              <a:ext cx="2064" cy="1584"/>
            </a:xfrm>
            <a:prstGeom prst="chevron">
              <a:avLst>
                <a:gd name="adj" fmla="val 32576"/>
              </a:avLst>
            </a:prstGeom>
            <a:gradFill rotWithShape="0">
              <a:gsLst>
                <a:gs pos="0">
                  <a:srgbClr val="CCFF66"/>
                </a:gs>
                <a:gs pos="100000">
                  <a:srgbClr val="33CC3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FF3300"/>
                </a:solidFill>
              </a:endParaRPr>
            </a:p>
          </p:txBody>
        </p:sp>
        <p:sp>
          <p:nvSpPr>
            <p:cNvPr id="103440" name="Text Box 4"/>
            <p:cNvSpPr txBox="1">
              <a:spLocks noChangeArrowheads="1"/>
            </p:cNvSpPr>
            <p:nvPr/>
          </p:nvSpPr>
          <p:spPr bwMode="auto">
            <a:xfrm>
              <a:off x="2112" y="2161"/>
              <a:ext cx="1632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Tiếp tục vâng lời Chúa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81000" y="2895600"/>
            <a:ext cx="3276600" cy="2514600"/>
            <a:chOff x="240" y="1824"/>
            <a:chExt cx="2064" cy="1584"/>
          </a:xfrm>
        </p:grpSpPr>
        <p:sp>
          <p:nvSpPr>
            <p:cNvPr id="103437" name="AutoShape 6"/>
            <p:cNvSpPr>
              <a:spLocks noChangeArrowheads="1"/>
            </p:cNvSpPr>
            <p:nvPr/>
          </p:nvSpPr>
          <p:spPr bwMode="auto">
            <a:xfrm>
              <a:off x="240" y="1824"/>
              <a:ext cx="2064" cy="1584"/>
            </a:xfrm>
            <a:prstGeom prst="homePlate">
              <a:avLst>
                <a:gd name="adj" fmla="val 32576"/>
              </a:avLst>
            </a:prstGeom>
            <a:gradFill rotWithShape="0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  <a:p>
              <a:endParaRPr lang="en-US" sz="2400"/>
            </a:p>
          </p:txBody>
        </p:sp>
        <p:sp>
          <p:nvSpPr>
            <p:cNvPr id="103438" name="Rectangle 7"/>
            <p:cNvSpPr>
              <a:spLocks noChangeArrowheads="1"/>
            </p:cNvSpPr>
            <p:nvPr/>
          </p:nvSpPr>
          <p:spPr bwMode="auto">
            <a:xfrm>
              <a:off x="528" y="2160"/>
              <a:ext cx="1104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Được Chúa xức dầu</a:t>
              </a:r>
            </a:p>
          </p:txBody>
        </p:sp>
      </p:grp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304800" y="22098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rgbClr val="6600CC"/>
                </a:solidFill>
              </a:rPr>
              <a:t>Khởi đầu đúng</a:t>
            </a:r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3886200" y="8382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rgbClr val="6600CC"/>
                </a:solidFill>
              </a:rPr>
              <a:t>Tiếp tục tốt</a:t>
            </a: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152400" y="5775325"/>
            <a:ext cx="8775700" cy="9144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200">
                <a:solidFill>
                  <a:schemeClr val="bg1"/>
                </a:solidFill>
                <a:latin typeface="Britannic Bold" charset="0"/>
              </a:rPr>
              <a:t>Người đi theo lòng </a:t>
            </a:r>
            <a:r>
              <a:rPr lang="en-US" sz="5400">
                <a:solidFill>
                  <a:srgbClr val="0000FF"/>
                </a:solidFill>
                <a:latin typeface="Britannic Bold" charset="0"/>
              </a:rPr>
              <a:t>Đức Chúa Trời</a:t>
            </a:r>
            <a:endParaRPr lang="en-US">
              <a:solidFill>
                <a:schemeClr val="bg1"/>
              </a:solidFill>
              <a:latin typeface="Britannic Bold" charset="0"/>
            </a:endParaRPr>
          </a:p>
        </p:txBody>
      </p:sp>
      <p:sp>
        <p:nvSpPr>
          <p:cNvPr id="138257" name="AutoShape 17"/>
          <p:cNvSpPr>
            <a:spLocks noChangeArrowheads="1"/>
          </p:cNvSpPr>
          <p:nvPr/>
        </p:nvSpPr>
        <p:spPr bwMode="auto">
          <a:xfrm rot="-2956645">
            <a:off x="5640387" y="3028951"/>
            <a:ext cx="3941763" cy="1236662"/>
          </a:xfrm>
          <a:prstGeom prst="curvedUpArrow">
            <a:avLst>
              <a:gd name="adj1" fmla="val 89986"/>
              <a:gd name="adj2" fmla="val 153734"/>
              <a:gd name="adj3" fmla="val 36032"/>
            </a:avLst>
          </a:prstGeom>
          <a:solidFill>
            <a:srgbClr val="1212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8" name="AutoShape 18"/>
          <p:cNvSpPr>
            <a:spLocks noChangeArrowheads="1"/>
          </p:cNvSpPr>
          <p:nvPr/>
        </p:nvSpPr>
        <p:spPr bwMode="auto">
          <a:xfrm>
            <a:off x="3581400" y="1219200"/>
            <a:ext cx="3962400" cy="16002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</a:gradFill>
          <a:ln w="12700" cap="sq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Sự dấy lên của Đa-vít</a:t>
            </a: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228600" y="228600"/>
            <a:ext cx="2133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rgbClr val="6600CC"/>
                </a:solidFill>
              </a:rPr>
              <a:t>Kết thúc hay? </a:t>
            </a:r>
            <a:endParaRPr lang="en-US">
              <a:solidFill>
                <a:srgbClr val="CC0066"/>
              </a:solidFill>
            </a:endParaRPr>
          </a:p>
        </p:txBody>
      </p:sp>
      <p:sp>
        <p:nvSpPr>
          <p:cNvPr id="138261" name="AutoShape 21"/>
          <p:cNvSpPr>
            <a:spLocks noChangeArrowheads="1"/>
          </p:cNvSpPr>
          <p:nvPr/>
        </p:nvSpPr>
        <p:spPr bwMode="auto">
          <a:xfrm rot="-3180552">
            <a:off x="2498725" y="736600"/>
            <a:ext cx="1057275" cy="9556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1212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2187575" y="152400"/>
            <a:ext cx="5343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66"/>
                </a:solidFill>
              </a:rPr>
              <a:t>&lt;tiếp tục </a:t>
            </a:r>
            <a:r>
              <a:rPr lang="en-US">
                <a:solidFill>
                  <a:srgbClr val="CC0066"/>
                </a:solidFill>
                <a:sym typeface="Wingdings" charset="0"/>
              </a:rPr>
              <a:t></a:t>
            </a:r>
            <a:r>
              <a:rPr lang="en-US">
                <a:solidFill>
                  <a:srgbClr val="CC0066"/>
                </a:solidFill>
              </a:rPr>
              <a:t>…. </a:t>
            </a:r>
            <a:r>
              <a:rPr lang="en-US">
                <a:solidFill>
                  <a:srgbClr val="008000"/>
                </a:solidFill>
              </a:rPr>
              <a:t>trong 2 Sa-mu-ên</a:t>
            </a:r>
            <a:r>
              <a:rPr lang="en-US">
                <a:solidFill>
                  <a:srgbClr val="CC0066"/>
                </a:solidFill>
              </a:rPr>
              <a:t>&gt;</a:t>
            </a:r>
          </a:p>
        </p:txBody>
      </p:sp>
      <p:sp>
        <p:nvSpPr>
          <p:cNvPr id="138265" name="Text Box 25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208</a:t>
            </a:r>
          </a:p>
        </p:txBody>
      </p:sp>
      <p:sp>
        <p:nvSpPr>
          <p:cNvPr id="103436" name="WordArt 26"/>
          <p:cNvSpPr>
            <a:spLocks noChangeArrowheads="1" noChangeShapeType="1" noTextEdit="1"/>
          </p:cNvSpPr>
          <p:nvPr/>
        </p:nvSpPr>
        <p:spPr bwMode="auto">
          <a:xfrm>
            <a:off x="7620000" y="647700"/>
            <a:ext cx="1371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CC6600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Đa-vít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2" grpId="0" autoUpdateAnimBg="0"/>
      <p:bldP spid="138253" grpId="0" autoUpdateAnimBg="0"/>
      <p:bldP spid="138254" grpId="0" animBg="1" autoUpdateAnimBg="0"/>
      <p:bldP spid="138257" grpId="0" animBg="1"/>
      <p:bldP spid="138258" grpId="0" animBg="1" autoUpdateAnimBg="0"/>
      <p:bldP spid="138260" grpId="0" autoUpdateAnimBg="0"/>
      <p:bldP spid="138261" grpId="0" animBg="1"/>
      <p:bldP spid="138264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152400"/>
            <a:ext cx="32004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 </a:t>
            </a:r>
            <a:r>
              <a:rPr lang="en-US" b="1">
                <a:solidFill>
                  <a:srgbClr val="003399"/>
                </a:solidFill>
                <a:latin typeface="Times New Roman" charset="0"/>
              </a:rPr>
              <a:t>Áp dụng</a:t>
            </a:r>
            <a:r>
              <a:rPr lang="en-US">
                <a:latin typeface="Times New Roman" charset="0"/>
              </a:rPr>
              <a:t> 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52675"/>
            <a:ext cx="7772400" cy="4114800"/>
          </a:xfrm>
        </p:spPr>
        <p:txBody>
          <a:bodyPr/>
          <a:lstStyle/>
          <a:p>
            <a:pPr eaLnBrk="1" hangingPunct="1"/>
            <a:endParaRPr lang="en-US" b="1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>
              <a:latin typeface="Times New Roman" charset="0"/>
            </a:endParaRPr>
          </a:p>
        </p:txBody>
      </p:sp>
      <p:sp>
        <p:nvSpPr>
          <p:cNvPr id="105475" name="WordArt 4"/>
          <p:cNvSpPr>
            <a:spLocks noChangeArrowheads="1" noChangeShapeType="1" noTextEdit="1"/>
          </p:cNvSpPr>
          <p:nvPr/>
        </p:nvSpPr>
        <p:spPr bwMode="auto">
          <a:xfrm>
            <a:off x="1143000" y="1066800"/>
            <a:ext cx="6477000" cy="2417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hr-H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DEDA22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Khởi đầu               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DEDA22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sp>
        <p:nvSpPr>
          <p:cNvPr id="105476" name="WordArt 5"/>
          <p:cNvSpPr>
            <a:spLocks noChangeArrowheads="1" noChangeShapeType="1" noTextEdit="1"/>
          </p:cNvSpPr>
          <p:nvPr/>
        </p:nvSpPr>
        <p:spPr bwMode="auto">
          <a:xfrm>
            <a:off x="1524000" y="3514725"/>
            <a:ext cx="4343400" cy="1905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DEDA22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Kết thúc</a:t>
            </a:r>
          </a:p>
        </p:txBody>
      </p:sp>
      <p:pic>
        <p:nvPicPr>
          <p:cNvPr id="105477" name="Picture 6" descr="thumbsu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6FF"/>
              </a:clrFrom>
              <a:clrTo>
                <a:srgbClr val="FEF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3962400"/>
            <a:ext cx="13970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8" name="Picture 7" descr="j02381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52400"/>
            <a:ext cx="2108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WordArt 8"/>
          <p:cNvSpPr>
            <a:spLocks noChangeArrowheads="1" noChangeShapeType="1" noTextEdit="1"/>
          </p:cNvSpPr>
          <p:nvPr/>
        </p:nvSpPr>
        <p:spPr bwMode="auto">
          <a:xfrm>
            <a:off x="4572000" y="1600200"/>
            <a:ext cx="2438400" cy="11795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DEDA22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Đúng</a:t>
            </a:r>
          </a:p>
        </p:txBody>
      </p:sp>
      <p:sp>
        <p:nvSpPr>
          <p:cNvPr id="105480" name="WordArt 9"/>
          <p:cNvSpPr>
            <a:spLocks noChangeArrowheads="1" noChangeShapeType="1" noTextEdit="1"/>
          </p:cNvSpPr>
          <p:nvPr/>
        </p:nvSpPr>
        <p:spPr bwMode="auto">
          <a:xfrm>
            <a:off x="6096000" y="3124200"/>
            <a:ext cx="23622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DEDA22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Hay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852488" y="5881688"/>
            <a:ext cx="7224712" cy="82391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bg1"/>
                </a:solidFill>
                <a:latin typeface="Britannic Bold" charset="0"/>
              </a:rPr>
              <a:t>Người theo lòng </a:t>
            </a:r>
            <a:r>
              <a:rPr lang="en-US" sz="4800">
                <a:solidFill>
                  <a:srgbClr val="0000FF"/>
                </a:solidFill>
                <a:latin typeface="Britannic Bold" charset="0"/>
              </a:rPr>
              <a:t>ĐCT</a:t>
            </a:r>
            <a:r>
              <a:rPr lang="en-US" sz="2400">
                <a:solidFill>
                  <a:srgbClr val="0000FF"/>
                </a:solidFill>
                <a:latin typeface="Britannic Bold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Britannic Bold" charset="0"/>
              </a:rPr>
              <a:t>qua </a:t>
            </a:r>
            <a:r>
              <a:rPr lang="en-US" sz="3600">
                <a:solidFill>
                  <a:srgbClr val="0000FF"/>
                </a:solidFill>
                <a:latin typeface="Britannic Bold" charset="0"/>
              </a:rPr>
              <a:t>sự vâng lời </a:t>
            </a:r>
          </a:p>
        </p:txBody>
      </p:sp>
      <p:pic>
        <p:nvPicPr>
          <p:cNvPr id="105482" name="Picture 11" descr="thumbsu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6FF"/>
              </a:clrFrom>
              <a:clrTo>
                <a:srgbClr val="FEF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0"/>
            <a:ext cx="13970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4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4800" y="2663825"/>
            <a:ext cx="601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/>
              <a:t>Ai là người nhớ những gì chúng ta học hôm nay?</a:t>
            </a:r>
            <a:endParaRPr lang="en-US" sz="4000" i="1">
              <a:solidFill>
                <a:srgbClr val="FF0066"/>
              </a:solidFill>
            </a:endParaRPr>
          </a:p>
        </p:txBody>
      </p:sp>
      <p:pic>
        <p:nvPicPr>
          <p:cNvPr id="10752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17621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WordArt 7"/>
          <p:cNvSpPr>
            <a:spLocks noChangeArrowheads="1" noChangeShapeType="1" noTextEdit="1"/>
          </p:cNvSpPr>
          <p:nvPr/>
        </p:nvSpPr>
        <p:spPr bwMode="auto">
          <a:xfrm>
            <a:off x="3048000" y="381000"/>
            <a:ext cx="46482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4997"/>
                    </a:srgbClr>
                  </a:outerShdw>
                </a:effectLst>
                <a:latin typeface="Tahoma"/>
                <a:ea typeface="Tahoma"/>
                <a:cs typeface="Tahoma"/>
              </a:rPr>
              <a:t>ôn lại</a:t>
            </a:r>
          </a:p>
        </p:txBody>
      </p:sp>
      <p:pic>
        <p:nvPicPr>
          <p:cNvPr id="107524" name="Picture 8" descr="quiz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02175"/>
            <a:ext cx="25146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609600" y="3319463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600" b="0">
                <a:solidFill>
                  <a:srgbClr val="CC0066"/>
                </a:solidFill>
              </a:rPr>
              <a:t>  Câu then chốt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4222750" y="3287713"/>
            <a:ext cx="294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6600CC"/>
                </a:solidFill>
              </a:rPr>
              <a:t>1 Sa 8:5</a:t>
            </a:r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4191000" y="2557463"/>
            <a:ext cx="255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rgbClr val="6600CC"/>
                </a:solidFill>
              </a:rPr>
              <a:t>Chuyển tiếp</a:t>
            </a:r>
          </a:p>
        </p:txBody>
      </p:sp>
      <p:grpSp>
        <p:nvGrpSpPr>
          <p:cNvPr id="108548" name="Group 19"/>
          <p:cNvGrpSpPr>
            <a:grpSpLocks/>
          </p:cNvGrpSpPr>
          <p:nvPr/>
        </p:nvGrpSpPr>
        <p:grpSpPr bwMode="auto">
          <a:xfrm>
            <a:off x="3276600" y="190500"/>
            <a:ext cx="4953000" cy="1866900"/>
            <a:chOff x="2064" y="120"/>
            <a:chExt cx="3120" cy="1176"/>
          </a:xfrm>
        </p:grpSpPr>
        <p:sp>
          <p:nvSpPr>
            <p:cNvPr id="108554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064" y="120"/>
              <a:ext cx="3120" cy="108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48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66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effectLst>
                    <a:outerShdw blurRad="63500"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1 Samuel</a:t>
              </a:r>
            </a:p>
          </p:txBody>
        </p:sp>
        <p:sp>
          <p:nvSpPr>
            <p:cNvPr id="108555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064" y="216"/>
              <a:ext cx="3120" cy="108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48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3399"/>
                      </a:gs>
                      <a:gs pos="100000">
                        <a:srgbClr val="3399FF"/>
                      </a:gs>
                    </a:gsLst>
                    <a:lin ang="5400000" scaled="1"/>
                  </a:gradFill>
                  <a:effectLst>
                    <a:outerShdw blurRad="63500"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1 Sa-mu-ên</a:t>
              </a:r>
            </a:p>
          </p:txBody>
        </p:sp>
      </p:grpSp>
      <p:pic>
        <p:nvPicPr>
          <p:cNvPr id="108549" name="Picture 24" descr="qui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3320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7" name="Rectangle 25"/>
          <p:cNvSpPr>
            <a:spLocks noChangeArrowheads="1"/>
          </p:cNvSpPr>
          <p:nvPr/>
        </p:nvSpPr>
        <p:spPr bwMode="auto">
          <a:xfrm>
            <a:off x="609600" y="4038600"/>
            <a:ext cx="3290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600" b="0">
                <a:solidFill>
                  <a:srgbClr val="CC0066"/>
                </a:solidFill>
              </a:rPr>
              <a:t>  Áp dụng chính</a:t>
            </a:r>
          </a:p>
        </p:txBody>
      </p:sp>
      <p:sp>
        <p:nvSpPr>
          <p:cNvPr id="110618" name="Rectangle 26"/>
          <p:cNvSpPr>
            <a:spLocks noChangeArrowheads="1"/>
          </p:cNvSpPr>
          <p:nvPr/>
        </p:nvSpPr>
        <p:spPr bwMode="auto">
          <a:xfrm>
            <a:off x="3657600" y="4114800"/>
            <a:ext cx="5562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6600CC"/>
                </a:solidFill>
              </a:rPr>
              <a:t>Khởi đầu đúng, Kết thúc hay: </a:t>
            </a:r>
          </a:p>
          <a:p>
            <a:r>
              <a:rPr lang="en-US">
                <a:solidFill>
                  <a:srgbClr val="6600CC"/>
                </a:solidFill>
              </a:rPr>
              <a:t>Người theo lòng Đức Chúa Trời  qua sự vâng lời</a:t>
            </a:r>
          </a:p>
        </p:txBody>
      </p:sp>
      <p:sp>
        <p:nvSpPr>
          <p:cNvPr id="110620" name="Rectangle 28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557463"/>
            <a:ext cx="2362200" cy="685800"/>
          </a:xfrm>
          <a:noFill/>
        </p:spPr>
        <p:txBody>
          <a:bodyPr/>
          <a:lstStyle/>
          <a:p>
            <a:pPr eaLnBrk="1" hangingPunct="1"/>
            <a:r>
              <a:rPr lang="en-US" sz="3600">
                <a:solidFill>
                  <a:srgbClr val="CC0066"/>
                </a:solidFill>
                <a:latin typeface="Times New Roman" charset="0"/>
              </a:rPr>
              <a:t>Từ khóa</a:t>
            </a:r>
          </a:p>
        </p:txBody>
      </p:sp>
      <p:sp>
        <p:nvSpPr>
          <p:cNvPr id="110621" name="Text Box 29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194</a:t>
            </a:r>
          </a:p>
        </p:txBody>
      </p:sp>
    </p:spTree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utoUpdateAnimBg="0"/>
      <p:bldP spid="110597" grpId="0" autoUpdateAnimBg="0"/>
      <p:bldP spid="110604" grpId="0" autoUpdateAnimBg="0"/>
      <p:bldP spid="110617" grpId="0" autoUpdateAnimBg="0"/>
      <p:bldP spid="110618" grpId="0" autoUpdateAnimBg="0"/>
      <p:bldP spid="11062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gradFill rotWithShape="0">
            <a:gsLst>
              <a:gs pos="0">
                <a:srgbClr val="00644B"/>
              </a:gs>
              <a:gs pos="100000">
                <a:srgbClr val="002E2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066800" y="2133600"/>
            <a:ext cx="62484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 Các giá trị đạo đức thấp</a:t>
            </a:r>
            <a:endParaRPr lang="en-US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 Yếu kém &amp; nhược điểm dễ bị quân thù tấn công</a:t>
            </a:r>
          </a:p>
        </p:txBody>
      </p:sp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304800" y="227013"/>
            <a:ext cx="8153400" cy="1214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5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Floral"/>
                <a:ea typeface="Floral"/>
                <a:cs typeface="Floral"/>
              </a:rPr>
              <a:t>tình trạng đạo đức và chính trị</a:t>
            </a:r>
          </a:p>
        </p:txBody>
      </p:sp>
      <p:pic>
        <p:nvPicPr>
          <p:cNvPr id="71687" name="Picture 7" descr="wa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22713"/>
            <a:ext cx="27432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195</a:t>
            </a:r>
            <a:endParaRPr lang="en-US" sz="2400" b="0">
              <a:solidFill>
                <a:schemeClr val="bg1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 autoUpdateAnimBg="0"/>
      <p:bldP spid="7168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/>
              <a:t>Cựu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Ước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Khảo</a:t>
            </a:r>
            <a:r>
              <a:rPr lang="en-US" sz="2800" b="1" dirty="0" smtClean="0"/>
              <a:t>—</a:t>
            </a:r>
            <a:r>
              <a:rPr lang="en-US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biblestudydownloads.com</a:t>
            </a:r>
            <a:endParaRPr lang="en-US" sz="105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4626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1042988" y="1100138"/>
            <a:ext cx="671195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FFFF"/>
                </a:solidFill>
                <a:latin typeface="Arial" charset="0"/>
                <a:cs typeface="Arial" charset="0"/>
              </a:rPr>
              <a:t>Tải Về Tài Liệu </a:t>
            </a:r>
          </a:p>
          <a:p>
            <a:pPr eaLnBrk="1" hangingPunct="1"/>
            <a:r>
              <a:rPr lang="en-US" sz="4000">
                <a:solidFill>
                  <a:srgbClr val="FFFFFF"/>
                </a:solidFill>
                <a:latin typeface="Arial" charset="0"/>
                <a:cs typeface="Arial" charset="0"/>
              </a:rPr>
              <a:t>Nghiên Cứu Kinh Thánh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gradFill rotWithShape="0">
            <a:gsLst>
              <a:gs pos="0">
                <a:srgbClr val="00644B"/>
              </a:gs>
              <a:gs pos="100000">
                <a:srgbClr val="002E2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57200" y="2784475"/>
            <a:ext cx="30591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4400"/>
              <a:t>Thần quyền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575300" y="2819400"/>
            <a:ext cx="2530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4400"/>
              <a:t>Quân chủ</a:t>
            </a: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3581400" y="2913063"/>
            <a:ext cx="1828800" cy="609600"/>
          </a:xfrm>
          <a:prstGeom prst="rightArrow">
            <a:avLst>
              <a:gd name="adj1" fmla="val 50000"/>
              <a:gd name="adj2" fmla="val 75000"/>
            </a:avLst>
          </a:prstGeom>
          <a:gradFill rotWithShape="0">
            <a:gsLst>
              <a:gs pos="0">
                <a:srgbClr val="FF99FF"/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WordArt 11"/>
          <p:cNvSpPr>
            <a:spLocks noChangeArrowheads="1" noChangeShapeType="1" noTextEdit="1"/>
          </p:cNvSpPr>
          <p:nvPr/>
        </p:nvSpPr>
        <p:spPr bwMode="auto">
          <a:xfrm>
            <a:off x="1676400" y="304800"/>
            <a:ext cx="6248400" cy="22431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4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Floral"/>
                <a:ea typeface="Floral"/>
                <a:cs typeface="Floral"/>
              </a:rPr>
              <a:t>Mục đích của sách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28600" y="4114800"/>
            <a:ext cx="4191000" cy="1524000"/>
            <a:chOff x="144" y="2592"/>
            <a:chExt cx="2640" cy="960"/>
          </a:xfrm>
        </p:grpSpPr>
        <p:sp>
          <p:nvSpPr>
            <p:cNvPr id="27659" name="Rectangle 18"/>
            <p:cNvSpPr>
              <a:spLocks noChangeArrowheads="1"/>
            </p:cNvSpPr>
            <p:nvPr/>
          </p:nvSpPr>
          <p:spPr bwMode="auto">
            <a:xfrm>
              <a:off x="144" y="2592"/>
              <a:ext cx="2640" cy="960"/>
            </a:xfrm>
            <a:prstGeom prst="rect">
              <a:avLst/>
            </a:prstGeom>
            <a:solidFill>
              <a:srgbClr val="3399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60" name="Picture 12" descr="king-crown-golde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736"/>
              <a:ext cx="1344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1" name="Text Box 14"/>
            <p:cNvSpPr txBox="1">
              <a:spLocks noChangeArrowheads="1"/>
            </p:cNvSpPr>
            <p:nvPr/>
          </p:nvSpPr>
          <p:spPr bwMode="auto">
            <a:xfrm>
              <a:off x="215" y="2826"/>
              <a:ext cx="1231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4400">
                  <a:solidFill>
                    <a:srgbClr val="FFFF00"/>
                  </a:solidFill>
                  <a:latin typeface="Bauhaus 93" charset="0"/>
                </a:rPr>
                <a:t>ĐCT là</a:t>
              </a:r>
              <a:endParaRPr lang="en-US" sz="3200">
                <a:solidFill>
                  <a:srgbClr val="FFFF00"/>
                </a:solidFill>
                <a:latin typeface="Bauhaus 93" charset="0"/>
              </a:endParaRPr>
            </a:p>
          </p:txBody>
        </p:sp>
      </p:grpSp>
      <p:sp>
        <p:nvSpPr>
          <p:cNvPr id="27655" name="Rectangle 19"/>
          <p:cNvSpPr>
            <a:spLocks noChangeArrowheads="1"/>
          </p:cNvSpPr>
          <p:nvPr/>
        </p:nvSpPr>
        <p:spPr bwMode="auto">
          <a:xfrm>
            <a:off x="4724400" y="4114800"/>
            <a:ext cx="4191000" cy="1524000"/>
          </a:xfrm>
          <a:prstGeom prst="rect">
            <a:avLst/>
          </a:prstGeom>
          <a:solidFill>
            <a:srgbClr val="00CC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656" name="Picture 15" descr="king-crown-gold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91013"/>
            <a:ext cx="21336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16"/>
          <p:cNvSpPr txBox="1">
            <a:spLocks noChangeArrowheads="1"/>
          </p:cNvSpPr>
          <p:nvPr/>
        </p:nvSpPr>
        <p:spPr bwMode="auto">
          <a:xfrm>
            <a:off x="4876800" y="4267200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200">
                <a:latin typeface="Bauhaus 93" charset="0"/>
              </a:rPr>
              <a:t>Con người là</a:t>
            </a:r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196</a:t>
            </a:r>
            <a:endParaRPr lang="en-US" sz="2400" b="0">
              <a:solidFill>
                <a:schemeClr val="bg1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  <p:bldP spid="73733" grpId="0" autoUpdateAnimBg="0"/>
      <p:bldP spid="73734" grpId="0" animBg="1"/>
      <p:bldP spid="737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gradFill rotWithShape="0">
            <a:gsLst>
              <a:gs pos="0">
                <a:srgbClr val="00644B"/>
              </a:gs>
              <a:gs pos="100000">
                <a:srgbClr val="002E2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19" name="Picture 3" descr="j031006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138" y="2189163"/>
            <a:ext cx="2879725" cy="3325812"/>
          </a:xfrm>
          <a:noFill/>
        </p:spPr>
      </p:pic>
      <p:pic>
        <p:nvPicPr>
          <p:cNvPr id="34820" name="Picture 4" descr="j0324658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371600"/>
            <a:ext cx="3048000" cy="4267200"/>
          </a:xfrm>
          <a:noFill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371600" y="5715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Sa-mu-ên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5638800" y="56388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1800" b="0">
              <a:latin typeface="Arial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334000" y="5638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Sau-lơ</a:t>
            </a:r>
          </a:p>
        </p:txBody>
      </p:sp>
      <p:grpSp>
        <p:nvGrpSpPr>
          <p:cNvPr id="28679" name="Group 9"/>
          <p:cNvGrpSpPr>
            <a:grpSpLocks/>
          </p:cNvGrpSpPr>
          <p:nvPr/>
        </p:nvGrpSpPr>
        <p:grpSpPr bwMode="auto">
          <a:xfrm>
            <a:off x="2133600" y="76200"/>
            <a:ext cx="4419600" cy="1562100"/>
            <a:chOff x="2064" y="120"/>
            <a:chExt cx="3120" cy="1176"/>
          </a:xfrm>
        </p:grpSpPr>
        <p:sp>
          <p:nvSpPr>
            <p:cNvPr id="28681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064" y="120"/>
              <a:ext cx="3120" cy="108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48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66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effectLst>
                    <a:outerShdw blurRad="63500"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1 Samuel</a:t>
              </a:r>
            </a:p>
          </p:txBody>
        </p:sp>
        <p:sp>
          <p:nvSpPr>
            <p:cNvPr id="28682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064" y="216"/>
              <a:ext cx="3120" cy="108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r>
                <a:rPr lang="en-US" sz="48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3399"/>
                      </a:gs>
                      <a:gs pos="100000">
                        <a:srgbClr val="3399FF"/>
                      </a:gs>
                    </a:gsLst>
                    <a:lin ang="5400000" scaled="1"/>
                  </a:gradFill>
                  <a:effectLst>
                    <a:outerShdw blurRad="63500" dist="53882" dir="2700000" algn="ctr" rotWithShape="0">
                      <a:srgbClr val="9999FF">
                        <a:alpha val="74997"/>
                      </a:srgbClr>
                    </a:outerShdw>
                  </a:effectLst>
                  <a:latin typeface="Impact"/>
                  <a:ea typeface="Impact"/>
                  <a:cs typeface="Impact"/>
                </a:rPr>
                <a:t>1 Sa-mu-ên</a:t>
              </a:r>
            </a:p>
          </p:txBody>
        </p:sp>
      </p:grp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8382000" y="7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196</a:t>
            </a:r>
            <a:endParaRPr lang="en-US" sz="2400" b="0">
              <a:solidFill>
                <a:schemeClr val="bg1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utoUpdateAnimBg="0"/>
      <p:bldP spid="34823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862013" algn="l"/>
            <a:tab pos="1431925" algn="l"/>
            <a:tab pos="2001838" algn="l"/>
          </a:tabLst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862013" algn="l"/>
            <a:tab pos="1431925" algn="l"/>
            <a:tab pos="2001838" algn="l"/>
          </a:tabLst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5869</TotalTime>
  <Words>2860</Words>
  <Application>Microsoft Macintosh PowerPoint</Application>
  <PresentationFormat>On-screen Show (4:3)</PresentationFormat>
  <Paragraphs>546</Paragraphs>
  <Slides>71</Slides>
  <Notes>22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71</vt:i4>
      </vt:variant>
      <vt:variant>
        <vt:lpstr>Custom Shows</vt:lpstr>
      </vt:variant>
      <vt:variant>
        <vt:i4>1</vt:i4>
      </vt:variant>
    </vt:vector>
  </HeadingPairs>
  <TitlesOfParts>
    <vt:vector size="86" baseType="lpstr">
      <vt:lpstr>Times New Roman</vt:lpstr>
      <vt:lpstr>ＭＳ Ｐゴシック</vt:lpstr>
      <vt:lpstr>Arial</vt:lpstr>
      <vt:lpstr>MS PGothic</vt:lpstr>
      <vt:lpstr>Wingdings</vt:lpstr>
      <vt:lpstr>SimSun</vt:lpstr>
      <vt:lpstr>Tahoma</vt:lpstr>
      <vt:lpstr>Times</vt:lpstr>
      <vt:lpstr>Bauhaus 93</vt:lpstr>
      <vt:lpstr>Britannic Bold</vt:lpstr>
      <vt:lpstr>Default Design</vt:lpstr>
      <vt:lpstr>1_Expedition</vt:lpstr>
      <vt:lpstr>2_Default Design</vt:lpstr>
      <vt:lpstr>9_Default Design</vt:lpstr>
      <vt:lpstr>1 Samuel</vt:lpstr>
      <vt:lpstr>Thần học của sách Ru-tơ</vt:lpstr>
      <vt:lpstr>Key Verse</vt:lpstr>
      <vt:lpstr>The Keys</vt:lpstr>
      <vt:lpstr>Các điểm then chốt của…</vt:lpstr>
      <vt:lpstr>Trải dài trong bao lâu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Bước tiếp theo Israel phải làm gì để bảo vệ Hòm của Đức Chúa Trời?</vt:lpstr>
      <vt:lpstr>Chế độ quân chủ vào đầu thế kỷ 20</vt:lpstr>
      <vt:lpstr>Chế độ quân chủ vào cuối thế kỷ 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Sau cái chết của Sau-lơ người dân Gia-be Ga-la-át can đảm lấy xác ông khỏi tường thành Bết-san.</vt:lpstr>
      <vt:lpstr>PowerPoint Presentation</vt:lpstr>
      <vt:lpstr> Áp-dụng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Áp dụng </vt:lpstr>
      <vt:lpstr>PowerPoint Presentation</vt:lpstr>
      <vt:lpstr>PowerPoint Presentation</vt:lpstr>
      <vt:lpstr>PowerPoint Presentation</vt:lpstr>
      <vt:lpstr>Cựu Ước Lược Khảo—biblestudydownloads.com</vt:lpstr>
      <vt:lpstr>Custom Show 1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 Hwee Ping</dc:creator>
  <cp:lastModifiedBy>Rick Griffith</cp:lastModifiedBy>
  <cp:revision>469</cp:revision>
  <dcterms:created xsi:type="dcterms:W3CDTF">2003-09-07T17:29:24Z</dcterms:created>
  <dcterms:modified xsi:type="dcterms:W3CDTF">2015-09-10T13:21:54Z</dcterms:modified>
</cp:coreProperties>
</file>